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35"/>
  </p:notesMasterIdLst>
  <p:handoutMasterIdLst>
    <p:handoutMasterId r:id="rId36"/>
  </p:handoutMasterIdLst>
  <p:sldIdLst>
    <p:sldId id="256" r:id="rId2"/>
    <p:sldId id="295" r:id="rId3"/>
    <p:sldId id="326" r:id="rId4"/>
    <p:sldId id="280" r:id="rId5"/>
    <p:sldId id="257" r:id="rId6"/>
    <p:sldId id="260" r:id="rId7"/>
    <p:sldId id="294" r:id="rId8"/>
    <p:sldId id="335" r:id="rId9"/>
    <p:sldId id="259" r:id="rId10"/>
    <p:sldId id="316" r:id="rId11"/>
    <p:sldId id="266" r:id="rId12"/>
    <p:sldId id="331" r:id="rId13"/>
    <p:sldId id="273" r:id="rId14"/>
    <p:sldId id="330" r:id="rId15"/>
    <p:sldId id="333" r:id="rId16"/>
    <p:sldId id="288" r:id="rId17"/>
    <p:sldId id="308" r:id="rId18"/>
    <p:sldId id="267" r:id="rId19"/>
    <p:sldId id="275" r:id="rId20"/>
    <p:sldId id="282" r:id="rId21"/>
    <p:sldId id="289" r:id="rId22"/>
    <p:sldId id="277" r:id="rId23"/>
    <p:sldId id="332" r:id="rId24"/>
    <p:sldId id="278" r:id="rId25"/>
    <p:sldId id="297" r:id="rId26"/>
    <p:sldId id="276" r:id="rId27"/>
    <p:sldId id="292" r:id="rId28"/>
    <p:sldId id="279" r:id="rId29"/>
    <p:sldId id="327" r:id="rId30"/>
    <p:sldId id="318" r:id="rId31"/>
    <p:sldId id="319" r:id="rId32"/>
    <p:sldId id="336" r:id="rId33"/>
    <p:sldId id="298"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Case" initials="RC" lastIdx="6" clrIdx="0">
    <p:extLst>
      <p:ext uri="{19B8F6BF-5375-455C-9EA6-DF929625EA0E}">
        <p15:presenceInfo xmlns:p15="http://schemas.microsoft.com/office/powerpoint/2012/main" userId="6302a1d410ab13cb" providerId="Windows Live"/>
      </p:ext>
    </p:extLst>
  </p:cmAuthor>
  <p:cmAuthor id="2" name="Amy Cox" initials="AC" lastIdx="4" clrIdx="1">
    <p:extLst>
      <p:ext uri="{19B8F6BF-5375-455C-9EA6-DF929625EA0E}">
        <p15:presenceInfo xmlns:p15="http://schemas.microsoft.com/office/powerpoint/2012/main" userId="S-1-5-21-2716072108-1368432487-856651204-1160" providerId="AD"/>
      </p:ext>
    </p:extLst>
  </p:cmAuthor>
  <p:cmAuthor id="3" name="Rebecca Case" initials="RC [2]" lastIdx="1" clrIdx="2">
    <p:extLst>
      <p:ext uri="{19B8F6BF-5375-455C-9EA6-DF929625EA0E}">
        <p15:presenceInfo xmlns:p15="http://schemas.microsoft.com/office/powerpoint/2012/main" userId="Rebecca Ca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4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73171" autoAdjust="0"/>
  </p:normalViewPr>
  <p:slideViewPr>
    <p:cSldViewPr>
      <p:cViewPr varScale="1">
        <p:scale>
          <a:sx n="114" d="100"/>
          <a:sy n="114" d="100"/>
        </p:scale>
        <p:origin x="1560"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68"/>
    </p:cViewPr>
  </p:sorterViewPr>
  <p:notesViewPr>
    <p:cSldViewPr>
      <p:cViewPr varScale="1">
        <p:scale>
          <a:sx n="49" d="100"/>
          <a:sy n="49" d="100"/>
        </p:scale>
        <p:origin x="27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BE240B-0C8D-4892-A1DC-46EC716948A0}" type="datetimeFigureOut">
              <a:rPr lang="en-US" smtClean="0"/>
              <a:t>11/26/22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E4D4228-1EF1-4DF7-B663-43438AF94095}" type="slidenum">
              <a:rPr lang="en-US" smtClean="0"/>
              <a:t>‹#›</a:t>
            </a:fld>
            <a:endParaRPr lang="en-US"/>
          </a:p>
        </p:txBody>
      </p:sp>
    </p:spTree>
    <p:extLst>
      <p:ext uri="{BB962C8B-B14F-4D97-AF65-F5344CB8AC3E}">
        <p14:creationId xmlns:p14="http://schemas.microsoft.com/office/powerpoint/2010/main" val="4034984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041ED4-5869-4D77-8BE1-98382ED55AEB}" type="datetimeFigureOut">
              <a:rPr lang="en-US" smtClean="0"/>
              <a:t>11/26/22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896382-DF5C-43AE-82EA-3C68C1A8D54C}" type="slidenum">
              <a:rPr lang="en-US" smtClean="0"/>
              <a:t>‹#›</a:t>
            </a:fld>
            <a:endParaRPr lang="en-US"/>
          </a:p>
        </p:txBody>
      </p:sp>
    </p:spTree>
    <p:extLst>
      <p:ext uri="{BB962C8B-B14F-4D97-AF65-F5344CB8AC3E}">
        <p14:creationId xmlns:p14="http://schemas.microsoft.com/office/powerpoint/2010/main" val="208655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1</a:t>
            </a:fld>
            <a:endParaRPr lang="en-US"/>
          </a:p>
        </p:txBody>
      </p:sp>
    </p:spTree>
    <p:extLst>
      <p:ext uri="{BB962C8B-B14F-4D97-AF65-F5344CB8AC3E}">
        <p14:creationId xmlns:p14="http://schemas.microsoft.com/office/powerpoint/2010/main" val="85789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11</a:t>
            </a:fld>
            <a:endParaRPr lang="en-US"/>
          </a:p>
        </p:txBody>
      </p:sp>
    </p:spTree>
    <p:extLst>
      <p:ext uri="{BB962C8B-B14F-4D97-AF65-F5344CB8AC3E}">
        <p14:creationId xmlns:p14="http://schemas.microsoft.com/office/powerpoint/2010/main" val="376056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13</a:t>
            </a:fld>
            <a:endParaRPr lang="en-US"/>
          </a:p>
        </p:txBody>
      </p:sp>
    </p:spTree>
    <p:extLst>
      <p:ext uri="{BB962C8B-B14F-4D97-AF65-F5344CB8AC3E}">
        <p14:creationId xmlns:p14="http://schemas.microsoft.com/office/powerpoint/2010/main" val="192101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Kari to discuss programming- around the world</a:t>
            </a:r>
            <a:r>
              <a:rPr lang="en-US" baseline="0" dirty="0"/>
              <a:t>; 50 states- current person of influence- poetry; OT assessments; Health Assessments by Nurse; communication and assistive technology ; community integration and volunteer sites </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16</a:t>
            </a:fld>
            <a:endParaRPr lang="en-US"/>
          </a:p>
        </p:txBody>
      </p:sp>
    </p:spTree>
    <p:extLst>
      <p:ext uri="{BB962C8B-B14F-4D97-AF65-F5344CB8AC3E}">
        <p14:creationId xmlns:p14="http://schemas.microsoft.com/office/powerpoint/2010/main" val="150780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DPI</a:t>
            </a:r>
            <a:r>
              <a:rPr lang="en-US" baseline="0" dirty="0"/>
              <a:t> pictures – important to be engaged with our community and be a community </a:t>
            </a:r>
            <a:r>
              <a:rPr lang="en-US" baseline="0" dirty="0" err="1"/>
              <a:t>citzen</a:t>
            </a:r>
            <a:r>
              <a:rPr lang="en-US" baseline="0" dirty="0"/>
              <a:t>- voting, access recreational resources in our community such as parks, Union Station, Science Center, Sermon Center, the YMCA,  Royals to name a few examples </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17</a:t>
            </a:fld>
            <a:endParaRPr lang="en-US"/>
          </a:p>
        </p:txBody>
      </p:sp>
    </p:spTree>
    <p:extLst>
      <p:ext uri="{BB962C8B-B14F-4D97-AF65-F5344CB8AC3E}">
        <p14:creationId xmlns:p14="http://schemas.microsoft.com/office/powerpoint/2010/main" val="321508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Kari-</a:t>
            </a:r>
            <a:r>
              <a:rPr lang="en-US" baseline="0" dirty="0"/>
              <a:t> Tell about training staff and a success story for someone at DPI with Gentle Teaching;</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18</a:t>
            </a:fld>
            <a:endParaRPr lang="en-US"/>
          </a:p>
        </p:txBody>
      </p:sp>
    </p:spTree>
    <p:extLst>
      <p:ext uri="{BB962C8B-B14F-4D97-AF65-F5344CB8AC3E}">
        <p14:creationId xmlns:p14="http://schemas.microsoft.com/office/powerpoint/2010/main" val="181188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Kari’s part- Health</a:t>
            </a:r>
            <a:r>
              <a:rPr lang="en-US" baseline="0" dirty="0"/>
              <a:t> and Wellness Educational classes;  Health Assessments by the Nurse;  Opportunities for </a:t>
            </a:r>
            <a:r>
              <a:rPr lang="en-US" baseline="0" dirty="0" err="1"/>
              <a:t>execisitng</a:t>
            </a:r>
            <a:r>
              <a:rPr lang="en-US" baseline="0" dirty="0"/>
              <a:t> on site and off site; enjoying modified yoga classes, </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19</a:t>
            </a:fld>
            <a:endParaRPr lang="en-US"/>
          </a:p>
        </p:txBody>
      </p:sp>
    </p:spTree>
    <p:extLst>
      <p:ext uri="{BB962C8B-B14F-4D97-AF65-F5344CB8AC3E}">
        <p14:creationId xmlns:p14="http://schemas.microsoft.com/office/powerpoint/2010/main" val="185727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Challenges- Our model is intensives</a:t>
            </a:r>
            <a:r>
              <a:rPr lang="en-US" baseline="0" dirty="0"/>
              <a:t> daily self care help support therefore finding staff to assist with all aspects of self care needs can be a challenge; We take seriously the role of finding and retaining quality staff; we seek to ensure our staff feel valued, affirmed and provide fun staff retention activities through the year such as&gt;&gt;&gt;&gt;&gt;&gt;</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20</a:t>
            </a:fld>
            <a:endParaRPr lang="en-US"/>
          </a:p>
        </p:txBody>
      </p:sp>
    </p:spTree>
    <p:extLst>
      <p:ext uri="{BB962C8B-B14F-4D97-AF65-F5344CB8AC3E}">
        <p14:creationId xmlns:p14="http://schemas.microsoft.com/office/powerpoint/2010/main" val="137277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a:t>
            </a:r>
            <a:r>
              <a:rPr lang="en-US" baseline="0" dirty="0"/>
              <a:t> success story with Gayle working with Nancy and how she has a wonderful bond </a:t>
            </a:r>
            <a:r>
              <a:rPr lang="en-US" baseline="0" dirty="0" err="1"/>
              <a:t>rappor</a:t>
            </a:r>
            <a:r>
              <a:rPr lang="en-US" baseline="0" dirty="0"/>
              <a:t> that reduced anxiety which lead to Nancy feeling more comfortable with taking the Yoga Classes, At a recent March 2017 Parent meeting, the mother share a success story about Nancy’s swim coach amazement in picking up an additional skill of kicking while doing laps in the pool at her regular Sunday classes,  Nancy had been doing swim classes for years but not successful in the leg kick movement; recently she has been kicking and helping her arms with the movement across the pool.  The Yoga </a:t>
            </a:r>
            <a:r>
              <a:rPr lang="en-US" baseline="0" dirty="0" err="1"/>
              <a:t>Insctgurtor</a:t>
            </a:r>
            <a:r>
              <a:rPr lang="en-US" baseline="0" dirty="0"/>
              <a:t> lisle has been working on leg </a:t>
            </a:r>
            <a:r>
              <a:rPr lang="en-US" baseline="0" dirty="0" err="1"/>
              <a:t>strengthing</a:t>
            </a:r>
            <a:r>
              <a:rPr lang="en-US" baseline="0" dirty="0"/>
              <a:t>. </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21</a:t>
            </a:fld>
            <a:endParaRPr lang="en-US"/>
          </a:p>
        </p:txBody>
      </p:sp>
    </p:spTree>
    <p:extLst>
      <p:ext uri="{BB962C8B-B14F-4D97-AF65-F5344CB8AC3E}">
        <p14:creationId xmlns:p14="http://schemas.microsoft.com/office/powerpoint/2010/main" val="4224065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22</a:t>
            </a:fld>
            <a:endParaRPr lang="en-US"/>
          </a:p>
        </p:txBody>
      </p:sp>
    </p:spTree>
    <p:extLst>
      <p:ext uri="{BB962C8B-B14F-4D97-AF65-F5344CB8AC3E}">
        <p14:creationId xmlns:p14="http://schemas.microsoft.com/office/powerpoint/2010/main" val="155067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24</a:t>
            </a:fld>
            <a:endParaRPr lang="en-US"/>
          </a:p>
        </p:txBody>
      </p:sp>
    </p:spTree>
    <p:extLst>
      <p:ext uri="{BB962C8B-B14F-4D97-AF65-F5344CB8AC3E}">
        <p14:creationId xmlns:p14="http://schemas.microsoft.com/office/powerpoint/2010/main" val="25797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2</a:t>
            </a:fld>
            <a:endParaRPr lang="en-US"/>
          </a:p>
        </p:txBody>
      </p:sp>
    </p:spTree>
    <p:extLst>
      <p:ext uri="{BB962C8B-B14F-4D97-AF65-F5344CB8AC3E}">
        <p14:creationId xmlns:p14="http://schemas.microsoft.com/office/powerpoint/2010/main" val="265510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DPI</a:t>
            </a:r>
            <a:r>
              <a:rPr lang="en-US" baseline="0" dirty="0"/>
              <a:t> believes in finding the right staff who have a heart, having a mission that is reflective of a gentle heart - </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25</a:t>
            </a:fld>
            <a:endParaRPr lang="en-US"/>
          </a:p>
        </p:txBody>
      </p:sp>
    </p:spTree>
    <p:extLst>
      <p:ext uri="{BB962C8B-B14F-4D97-AF65-F5344CB8AC3E}">
        <p14:creationId xmlns:p14="http://schemas.microsoft.com/office/powerpoint/2010/main" val="58775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26</a:t>
            </a:fld>
            <a:endParaRPr lang="en-US"/>
          </a:p>
        </p:txBody>
      </p:sp>
    </p:spTree>
    <p:extLst>
      <p:ext uri="{BB962C8B-B14F-4D97-AF65-F5344CB8AC3E}">
        <p14:creationId xmlns:p14="http://schemas.microsoft.com/office/powerpoint/2010/main" val="56938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3A896382-DF5C-43AE-82EA-3C68C1A8D54C}" type="slidenum">
              <a:rPr lang="en-US" smtClean="0"/>
              <a:t>27</a:t>
            </a:fld>
            <a:endParaRPr lang="en-US"/>
          </a:p>
        </p:txBody>
      </p:sp>
    </p:spTree>
    <p:extLst>
      <p:ext uri="{BB962C8B-B14F-4D97-AF65-F5344CB8AC3E}">
        <p14:creationId xmlns:p14="http://schemas.microsoft.com/office/powerpoint/2010/main" val="209368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28</a:t>
            </a:fld>
            <a:endParaRPr lang="en-US"/>
          </a:p>
        </p:txBody>
      </p:sp>
    </p:spTree>
    <p:extLst>
      <p:ext uri="{BB962C8B-B14F-4D97-AF65-F5344CB8AC3E}">
        <p14:creationId xmlns:p14="http://schemas.microsoft.com/office/powerpoint/2010/main" val="3424648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29</a:t>
            </a:fld>
            <a:endParaRPr lang="en-US"/>
          </a:p>
        </p:txBody>
      </p:sp>
    </p:spTree>
    <p:extLst>
      <p:ext uri="{BB962C8B-B14F-4D97-AF65-F5344CB8AC3E}">
        <p14:creationId xmlns:p14="http://schemas.microsoft.com/office/powerpoint/2010/main" val="1795400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11F0D-C6EE-4D21-8369-86BD2B9C51B9}" type="slidenum">
              <a:rPr lang="en-US" smtClean="0"/>
              <a:t>30</a:t>
            </a:fld>
            <a:endParaRPr lang="en-US"/>
          </a:p>
        </p:txBody>
      </p:sp>
    </p:spTree>
    <p:extLst>
      <p:ext uri="{BB962C8B-B14F-4D97-AF65-F5344CB8AC3E}">
        <p14:creationId xmlns:p14="http://schemas.microsoft.com/office/powerpoint/2010/main" val="217802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we leave you with the Faces of DPI that touch our heart, inspire our</a:t>
            </a:r>
            <a:r>
              <a:rPr lang="en-US" baseline="0" dirty="0"/>
              <a:t> mission.  Thank you for your partnership.  </a:t>
            </a:r>
            <a:endParaRPr lang="en-US" dirty="0"/>
          </a:p>
        </p:txBody>
      </p:sp>
      <p:sp>
        <p:nvSpPr>
          <p:cNvPr id="4" name="Slide Number Placeholder 3"/>
          <p:cNvSpPr>
            <a:spLocks noGrp="1"/>
          </p:cNvSpPr>
          <p:nvPr>
            <p:ph type="sldNum" sz="quarter" idx="10"/>
          </p:nvPr>
        </p:nvSpPr>
        <p:spPr/>
        <p:txBody>
          <a:bodyPr/>
          <a:lstStyle/>
          <a:p>
            <a:fld id="{00EFB964-C6D0-4FF6-B490-D87265F9F0B7}" type="slidenum">
              <a:rPr lang="en-US" smtClean="0"/>
              <a:pPr/>
              <a:t>31</a:t>
            </a:fld>
            <a:endParaRPr lang="en-US"/>
          </a:p>
        </p:txBody>
      </p:sp>
    </p:spTree>
    <p:extLst>
      <p:ext uri="{BB962C8B-B14F-4D97-AF65-F5344CB8AC3E}">
        <p14:creationId xmlns:p14="http://schemas.microsoft.com/office/powerpoint/2010/main" val="2830652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33</a:t>
            </a:fld>
            <a:endParaRPr lang="en-US"/>
          </a:p>
        </p:txBody>
      </p:sp>
    </p:spTree>
    <p:extLst>
      <p:ext uri="{BB962C8B-B14F-4D97-AF65-F5344CB8AC3E}">
        <p14:creationId xmlns:p14="http://schemas.microsoft.com/office/powerpoint/2010/main" val="104968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DPI was started </a:t>
            </a:r>
          </a:p>
        </p:txBody>
      </p:sp>
      <p:sp>
        <p:nvSpPr>
          <p:cNvPr id="4" name="Slide Number Placeholder 3"/>
          <p:cNvSpPr>
            <a:spLocks noGrp="1"/>
          </p:cNvSpPr>
          <p:nvPr>
            <p:ph type="sldNum" sz="quarter" idx="10"/>
          </p:nvPr>
        </p:nvSpPr>
        <p:spPr/>
        <p:txBody>
          <a:bodyPr/>
          <a:lstStyle/>
          <a:p>
            <a:fld id="{3A896382-DF5C-43AE-82EA-3C68C1A8D54C}" type="slidenum">
              <a:rPr lang="en-US" smtClean="0"/>
              <a:t>3</a:t>
            </a:fld>
            <a:endParaRPr lang="en-US"/>
          </a:p>
        </p:txBody>
      </p:sp>
    </p:spTree>
    <p:extLst>
      <p:ext uri="{BB962C8B-B14F-4D97-AF65-F5344CB8AC3E}">
        <p14:creationId xmlns:p14="http://schemas.microsoft.com/office/powerpoint/2010/main" val="102363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EFB964-C6D0-4FF6-B490-D87265F9F0B7}" type="slidenum">
              <a:rPr lang="en-US" smtClean="0"/>
              <a:pPr/>
              <a:t>4</a:t>
            </a:fld>
            <a:endParaRPr lang="en-US"/>
          </a:p>
        </p:txBody>
      </p:sp>
    </p:spTree>
    <p:extLst>
      <p:ext uri="{BB962C8B-B14F-4D97-AF65-F5344CB8AC3E}">
        <p14:creationId xmlns:p14="http://schemas.microsoft.com/office/powerpoint/2010/main" val="122736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5</a:t>
            </a:fld>
            <a:endParaRPr lang="en-US"/>
          </a:p>
        </p:txBody>
      </p:sp>
    </p:spTree>
    <p:extLst>
      <p:ext uri="{BB962C8B-B14F-4D97-AF65-F5344CB8AC3E}">
        <p14:creationId xmlns:p14="http://schemas.microsoft.com/office/powerpoint/2010/main" val="175494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t>
            </a:r>
          </a:p>
          <a:p>
            <a:r>
              <a:rPr lang="en-US" dirty="0"/>
              <a:t>17 people</a:t>
            </a:r>
            <a:r>
              <a:rPr lang="en-US" baseline="0" dirty="0"/>
              <a:t> in the program; 17 job placements; 2 people hold 2 jobs each</a:t>
            </a:r>
          </a:p>
          <a:p>
            <a:r>
              <a:rPr lang="en-US" baseline="0" dirty="0"/>
              <a:t>People have had jobs at 30 places since 2012</a:t>
            </a:r>
          </a:p>
          <a:p>
            <a:endParaRPr lang="en-US" baseline="0" dirty="0"/>
          </a:p>
          <a:p>
            <a:endParaRPr lang="en-US" dirty="0"/>
          </a:p>
          <a:p>
            <a:pPr marL="232943" indent="-232943">
              <a:buFont typeface="+mj-lt"/>
              <a:buAutoNum type="arabicPeriod"/>
            </a:pPr>
            <a:r>
              <a:rPr lang="en-US" dirty="0"/>
              <a:t>Amanda West—Summit</a:t>
            </a:r>
            <a:r>
              <a:rPr lang="en-US" baseline="0" dirty="0"/>
              <a:t> Pet care—Nov 12 to current</a:t>
            </a:r>
          </a:p>
          <a:p>
            <a:pPr marL="232943" indent="-232943">
              <a:buFont typeface="+mj-lt"/>
              <a:buAutoNum type="arabicPeriod"/>
            </a:pPr>
            <a:r>
              <a:rPr lang="en-US" baseline="0" dirty="0"/>
              <a:t>Ben Baldwin—Taco Bell—May 2013-current</a:t>
            </a:r>
          </a:p>
          <a:p>
            <a:pPr marL="232943" indent="-232943">
              <a:buFont typeface="+mj-lt"/>
              <a:buAutoNum type="arabicPeriod"/>
            </a:pPr>
            <a:r>
              <a:rPr lang="en-US" b="1" baseline="0" dirty="0"/>
              <a:t>Danny </a:t>
            </a:r>
            <a:r>
              <a:rPr lang="en-US" b="1" baseline="0" dirty="0" err="1"/>
              <a:t>Midkiff</a:t>
            </a:r>
            <a:r>
              <a:rPr lang="en-US" b="1" baseline="0" dirty="0"/>
              <a:t>—Chili’s May 2014-current</a:t>
            </a:r>
          </a:p>
          <a:p>
            <a:pPr marL="232943" indent="-232943">
              <a:buFont typeface="+mj-lt"/>
              <a:buAutoNum type="arabicPeriod"/>
            </a:pPr>
            <a:r>
              <a:rPr lang="en-US" b="1" baseline="0" dirty="0"/>
              <a:t>John </a:t>
            </a:r>
            <a:r>
              <a:rPr lang="en-US" b="1" baseline="0" dirty="0" err="1"/>
              <a:t>Wedgworth</a:t>
            </a:r>
            <a:r>
              <a:rPr lang="en-US" b="1" baseline="0" dirty="0"/>
              <a:t>—Olive Garden June 2014-current</a:t>
            </a:r>
          </a:p>
          <a:p>
            <a:pPr marL="232943" indent="-232943">
              <a:buFont typeface="+mj-lt"/>
              <a:buAutoNum type="arabicPeriod"/>
            </a:pPr>
            <a:r>
              <a:rPr lang="en-US" b="1" baseline="0" dirty="0"/>
              <a:t>Danny </a:t>
            </a:r>
            <a:r>
              <a:rPr lang="en-US" b="1" baseline="0" dirty="0" err="1"/>
              <a:t>Midkiff</a:t>
            </a:r>
            <a:r>
              <a:rPr lang="en-US" b="1" baseline="0" dirty="0"/>
              <a:t>—</a:t>
            </a:r>
            <a:r>
              <a:rPr lang="en-US" b="1" baseline="0" dirty="0" err="1"/>
              <a:t>Habenero’s</a:t>
            </a:r>
            <a:r>
              <a:rPr lang="en-US" b="1" baseline="0" dirty="0"/>
              <a:t> Aug 2014-current</a:t>
            </a:r>
          </a:p>
          <a:p>
            <a:pPr marL="232943" indent="-232943">
              <a:buFont typeface="+mj-lt"/>
              <a:buAutoNum type="arabicPeriod"/>
            </a:pPr>
            <a:r>
              <a:rPr lang="en-US" baseline="0" dirty="0"/>
              <a:t>Austin Dearth—</a:t>
            </a:r>
            <a:r>
              <a:rPr lang="en-US" baseline="0" dirty="0" err="1"/>
              <a:t>Pizzabella</a:t>
            </a:r>
            <a:r>
              <a:rPr lang="en-US" baseline="0" dirty="0"/>
              <a:t> Nov 2014-current</a:t>
            </a:r>
          </a:p>
          <a:p>
            <a:pPr marL="232943" indent="-232943">
              <a:buFont typeface="+mj-lt"/>
              <a:buAutoNum type="arabicPeriod"/>
            </a:pPr>
            <a:r>
              <a:rPr lang="en-US" baseline="0" dirty="0"/>
              <a:t>Shannon Stevenson—Salon Ami April 2015-current</a:t>
            </a:r>
          </a:p>
          <a:p>
            <a:pPr marL="232943" indent="-232943">
              <a:buFont typeface="+mj-lt"/>
              <a:buAutoNum type="arabicPeriod"/>
            </a:pPr>
            <a:r>
              <a:rPr lang="en-US" baseline="0" dirty="0"/>
              <a:t>Matt Water—Tuesday Morning April 2015 to current</a:t>
            </a:r>
          </a:p>
          <a:p>
            <a:pPr marL="232943" indent="-232943">
              <a:buFont typeface="+mj-lt"/>
              <a:buAutoNum type="arabicPeriod"/>
            </a:pPr>
            <a:r>
              <a:rPr lang="en-US" baseline="0" dirty="0"/>
              <a:t>Shawna </a:t>
            </a:r>
            <a:r>
              <a:rPr lang="en-US" baseline="0" dirty="0" err="1"/>
              <a:t>Knutter</a:t>
            </a:r>
            <a:r>
              <a:rPr lang="en-US" baseline="0" dirty="0"/>
              <a:t>—KFC—May 2015-current</a:t>
            </a:r>
          </a:p>
          <a:p>
            <a:pPr marL="232943" indent="-232943">
              <a:buFont typeface="+mj-lt"/>
              <a:buAutoNum type="arabicPeriod"/>
            </a:pPr>
            <a:r>
              <a:rPr lang="en-US" baseline="0" dirty="0"/>
              <a:t>Anthony </a:t>
            </a:r>
            <a:r>
              <a:rPr lang="en-US" baseline="0" dirty="0" err="1"/>
              <a:t>Wascher</a:t>
            </a:r>
            <a:r>
              <a:rPr lang="en-US" baseline="0" dirty="0"/>
              <a:t>—Velocity—July 2016-current</a:t>
            </a:r>
          </a:p>
          <a:p>
            <a:pPr marL="232943" indent="-232943">
              <a:buFont typeface="+mj-lt"/>
              <a:buAutoNum type="arabicPeriod"/>
            </a:pPr>
            <a:r>
              <a:rPr lang="en-US" dirty="0"/>
              <a:t>Andrew Brown—Bed</a:t>
            </a:r>
            <a:r>
              <a:rPr lang="en-US" baseline="0" dirty="0"/>
              <a:t> Bath and Beyond—Sept 2016-current</a:t>
            </a:r>
          </a:p>
          <a:p>
            <a:pPr marL="232943" indent="-232943">
              <a:buFont typeface="+mj-lt"/>
              <a:buAutoNum type="arabicPeriod"/>
            </a:pPr>
            <a:r>
              <a:rPr lang="en-US" baseline="0" dirty="0" err="1"/>
              <a:t>Leonda</a:t>
            </a:r>
            <a:r>
              <a:rPr lang="en-US" baseline="0" dirty="0"/>
              <a:t> Day—Laura’s Cleaning 4 U—Oct 2016-current</a:t>
            </a:r>
          </a:p>
          <a:p>
            <a:pPr marL="232943" indent="-232943">
              <a:buFont typeface="+mj-lt"/>
              <a:buAutoNum type="arabicPeriod"/>
            </a:pPr>
            <a:r>
              <a:rPr lang="en-US" dirty="0"/>
              <a:t>Collin Jarrett—Wendy’s Dec 2016-current</a:t>
            </a:r>
          </a:p>
          <a:p>
            <a:pPr marL="232943" indent="-232943">
              <a:buFont typeface="+mj-lt"/>
              <a:buAutoNum type="arabicPeriod"/>
            </a:pPr>
            <a:r>
              <a:rPr lang="en-US" b="1" dirty="0"/>
              <a:t>John </a:t>
            </a:r>
            <a:r>
              <a:rPr lang="en-US" b="1" dirty="0" err="1"/>
              <a:t>Wedgeworth</a:t>
            </a:r>
            <a:r>
              <a:rPr lang="en-US" b="1" dirty="0"/>
              <a:t>—Steak N Shake—Jan 2017-current</a:t>
            </a:r>
          </a:p>
          <a:p>
            <a:pPr marL="232943" indent="-232943">
              <a:buFont typeface="+mj-lt"/>
              <a:buAutoNum type="arabicPeriod"/>
            </a:pPr>
            <a:r>
              <a:rPr lang="en-US" dirty="0"/>
              <a:t>Chris Day—Weed</a:t>
            </a:r>
            <a:r>
              <a:rPr lang="en-US" baseline="0" dirty="0"/>
              <a:t> Man—March 2017</a:t>
            </a:r>
          </a:p>
          <a:p>
            <a:pPr marL="232943" indent="-232943">
              <a:buFont typeface="+mj-lt"/>
              <a:buAutoNum type="arabicPeriod"/>
            </a:pPr>
            <a:r>
              <a:rPr lang="en-US" dirty="0"/>
              <a:t>Charles</a:t>
            </a:r>
            <a:r>
              <a:rPr lang="en-US" baseline="0" dirty="0"/>
              <a:t> </a:t>
            </a:r>
            <a:r>
              <a:rPr lang="en-US" baseline="0" dirty="0" err="1"/>
              <a:t>Sharifi</a:t>
            </a:r>
            <a:r>
              <a:rPr lang="en-US" baseline="0" dirty="0"/>
              <a:t>—Dollar Tree—March 2017-current</a:t>
            </a:r>
          </a:p>
          <a:p>
            <a:pPr marL="232943" indent="-232943">
              <a:buFont typeface="+mj-lt"/>
              <a:buAutoNum type="arabicPeriod"/>
            </a:pPr>
            <a:r>
              <a:rPr lang="en-US" baseline="0" dirty="0"/>
              <a:t>Sarah Hill—Wendy’s—April 2017-current</a:t>
            </a:r>
            <a:endParaRPr lang="en-US" dirty="0"/>
          </a:p>
          <a:p>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6</a:t>
            </a:fld>
            <a:endParaRPr lang="en-US"/>
          </a:p>
        </p:txBody>
      </p:sp>
    </p:spTree>
    <p:extLst>
      <p:ext uri="{BB962C8B-B14F-4D97-AF65-F5344CB8AC3E}">
        <p14:creationId xmlns:p14="http://schemas.microsoft.com/office/powerpoint/2010/main" val="109703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Kari please</a:t>
            </a:r>
            <a:r>
              <a:rPr lang="en-US" baseline="0" dirty="0"/>
              <a:t> add </a:t>
            </a:r>
            <a:endParaRPr lang="en-US" dirty="0"/>
          </a:p>
        </p:txBody>
      </p:sp>
      <p:sp>
        <p:nvSpPr>
          <p:cNvPr id="4" name="Slide Number Placeholder 3"/>
          <p:cNvSpPr>
            <a:spLocks noGrp="1"/>
          </p:cNvSpPr>
          <p:nvPr>
            <p:ph type="sldNum" sz="quarter" idx="10"/>
          </p:nvPr>
        </p:nvSpPr>
        <p:spPr/>
        <p:txBody>
          <a:bodyPr/>
          <a:lstStyle/>
          <a:p>
            <a:fld id="{3A896382-DF5C-43AE-82EA-3C68C1A8D54C}" type="slidenum">
              <a:rPr lang="en-US" smtClean="0"/>
              <a:t>7</a:t>
            </a:fld>
            <a:endParaRPr lang="en-US"/>
          </a:p>
        </p:txBody>
      </p:sp>
    </p:spTree>
    <p:extLst>
      <p:ext uri="{BB962C8B-B14F-4D97-AF65-F5344CB8AC3E}">
        <p14:creationId xmlns:p14="http://schemas.microsoft.com/office/powerpoint/2010/main" val="162517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9</a:t>
            </a:fld>
            <a:endParaRPr lang="en-US"/>
          </a:p>
        </p:txBody>
      </p:sp>
    </p:spTree>
    <p:extLst>
      <p:ext uri="{BB962C8B-B14F-4D97-AF65-F5344CB8AC3E}">
        <p14:creationId xmlns:p14="http://schemas.microsoft.com/office/powerpoint/2010/main" val="285622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96382-DF5C-43AE-82EA-3C68C1A8D54C}" type="slidenum">
              <a:rPr lang="en-US" smtClean="0"/>
              <a:t>10</a:t>
            </a:fld>
            <a:endParaRPr lang="en-US"/>
          </a:p>
        </p:txBody>
      </p:sp>
    </p:spTree>
    <p:extLst>
      <p:ext uri="{BB962C8B-B14F-4D97-AF65-F5344CB8AC3E}">
        <p14:creationId xmlns:p14="http://schemas.microsoft.com/office/powerpoint/2010/main" val="254335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184248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12490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351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398008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701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2755511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269043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260495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169705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BE4D9-5560-48C8-B828-59CA9FCFBA9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57937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EBE4D9-5560-48C8-B828-59CA9FCFBA90}"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17508636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EBE4D9-5560-48C8-B828-59CA9FCFBA90}" type="datetimeFigureOut">
              <a:rPr lang="en-US" smtClean="0"/>
              <a:t>11/26/22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39228592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EBE4D9-5560-48C8-B828-59CA9FCFBA90}" type="datetimeFigureOut">
              <a:rPr lang="en-US" smtClean="0"/>
              <a:t>11/26/22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129412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BE4D9-5560-48C8-B828-59CA9FCFBA90}" type="datetimeFigureOut">
              <a:rPr lang="en-US" smtClean="0"/>
              <a:t>11/26/22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258803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8EBE4D9-5560-48C8-B828-59CA9FCFBA90}"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37630833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EBE4D9-5560-48C8-B828-59CA9FCFBA90}"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4D94-A0D6-4117-9CC5-9E30947E84C1}" type="slidenum">
              <a:rPr lang="en-US" smtClean="0"/>
              <a:t>‹#›</a:t>
            </a:fld>
            <a:endParaRPr lang="en-US"/>
          </a:p>
        </p:txBody>
      </p:sp>
    </p:spTree>
    <p:extLst>
      <p:ext uri="{BB962C8B-B14F-4D97-AF65-F5344CB8AC3E}">
        <p14:creationId xmlns:p14="http://schemas.microsoft.com/office/powerpoint/2010/main" val="299566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EBE4D9-5560-48C8-B828-59CA9FCFBA90}" type="datetimeFigureOut">
              <a:rPr lang="en-US" smtClean="0"/>
              <a:t>11/26/22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EBD4D94-A0D6-4117-9CC5-9E30947E84C1}" type="slidenum">
              <a:rPr lang="en-US" smtClean="0"/>
              <a:t>‹#›</a:t>
            </a:fld>
            <a:endParaRPr lang="en-US"/>
          </a:p>
        </p:txBody>
      </p:sp>
    </p:spTree>
    <p:extLst>
      <p:ext uri="{BB962C8B-B14F-4D97-AF65-F5344CB8AC3E}">
        <p14:creationId xmlns:p14="http://schemas.microsoft.com/office/powerpoint/2010/main" val="384275811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hyperlink" Target="http://www.developingpotential.org/" TargetMode="External"/><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cid:IMG_4383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457200"/>
            <a:ext cx="7543801" cy="5030894"/>
          </a:xfrm>
          <a:prstGeom prst="rect">
            <a:avLst/>
          </a:prstGeom>
        </p:spPr>
      </p:pic>
      <p:sp>
        <p:nvSpPr>
          <p:cNvPr id="3" name="Content Placeholder 2">
            <a:extLst>
              <a:ext uri="{FF2B5EF4-FFF2-40B4-BE49-F238E27FC236}">
                <a16:creationId xmlns:a16="http://schemas.microsoft.com/office/drawing/2014/main" id="{3BCC4EA9-9A83-4305-AC77-2641BCED3561}"/>
              </a:ext>
            </a:extLst>
          </p:cNvPr>
          <p:cNvSpPr>
            <a:spLocks noGrp="1"/>
          </p:cNvSpPr>
          <p:nvPr>
            <p:ph idx="1"/>
          </p:nvPr>
        </p:nvSpPr>
        <p:spPr>
          <a:xfrm>
            <a:off x="609598" y="1010470"/>
            <a:ext cx="7315201" cy="5030894"/>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lage 3.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0"/>
            <a:ext cx="9144000" cy="6257836"/>
          </a:xfrm>
          <a:prstGeom prst="rect">
            <a:avLst/>
          </a:prstGeom>
        </p:spPr>
      </p:pic>
      <p:sp>
        <p:nvSpPr>
          <p:cNvPr id="6" name="TextBox 5"/>
          <p:cNvSpPr txBox="1"/>
          <p:nvPr/>
        </p:nvSpPr>
        <p:spPr>
          <a:xfrm>
            <a:off x="0" y="6257836"/>
            <a:ext cx="8338763" cy="600164"/>
          </a:xfrm>
          <a:prstGeom prst="rect">
            <a:avLst/>
          </a:prstGeom>
          <a:noFill/>
        </p:spPr>
        <p:txBody>
          <a:bodyPr wrap="square" rtlCol="0">
            <a:spAutoFit/>
          </a:bodyPr>
          <a:lstStyle/>
          <a:p>
            <a:pPr algn="ctr"/>
            <a:r>
              <a:rPr lang="en-US" sz="3300" b="1" i="1" dirty="0">
                <a:latin typeface="Times New Roman" panose="02020603050405020304" pitchFamily="18" charset="0"/>
                <a:cs typeface="Times New Roman" panose="02020603050405020304" pitchFamily="18" charset="0"/>
              </a:rPr>
              <a:t>Creating friendships - meaningful experiences </a:t>
            </a:r>
          </a:p>
        </p:txBody>
      </p:sp>
    </p:spTree>
    <p:extLst>
      <p:ext uri="{BB962C8B-B14F-4D97-AF65-F5344CB8AC3E}">
        <p14:creationId xmlns:p14="http://schemas.microsoft.com/office/powerpoint/2010/main" val="24549444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3200" b="1" dirty="0">
                <a:latin typeface="Times New Roman" panose="02020603050405020304" pitchFamily="18" charset="0"/>
                <a:cs typeface="Times New Roman" panose="02020603050405020304" pitchFamily="18" charset="0"/>
              </a:rPr>
              <a:t>Accreditation and Honors</a:t>
            </a:r>
            <a:br>
              <a:rPr lang="en-US" sz="3200" dirty="0"/>
            </a:br>
            <a:endParaRPr lang="en-US" sz="32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822960" y="1737362"/>
            <a:ext cx="3703320" cy="4131734"/>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DPI holds 8 successful three-year CARF accreditations.</a:t>
            </a:r>
          </a:p>
          <a:p>
            <a:r>
              <a:rPr lang="en-US" dirty="0">
                <a:latin typeface="Times New Roman" panose="02020603050405020304" pitchFamily="18" charset="0"/>
                <a:cs typeface="Times New Roman" panose="02020603050405020304" pitchFamily="18" charset="0"/>
              </a:rPr>
              <a:t>DPI was honored twice by CARF for exemplary performance in advocacy and program planning</a:t>
            </a:r>
          </a:p>
          <a:p>
            <a:r>
              <a:rPr lang="en-US" dirty="0">
                <a:latin typeface="Times New Roman" panose="02020603050405020304" pitchFamily="18" charset="0"/>
                <a:cs typeface="Times New Roman" panose="02020603050405020304" pitchFamily="18" charset="0"/>
              </a:rPr>
              <a:t>DPI was honored to receive the </a:t>
            </a:r>
            <a:r>
              <a:rPr lang="en-US" dirty="0" err="1">
                <a:latin typeface="Times New Roman" panose="02020603050405020304" pitchFamily="18" charset="0"/>
                <a:cs typeface="Times New Roman" panose="02020603050405020304" pitchFamily="18" charset="0"/>
              </a:rPr>
              <a:t>eitas</a:t>
            </a:r>
            <a:r>
              <a:rPr lang="en-US" dirty="0">
                <a:latin typeface="Times New Roman" panose="02020603050405020304" pitchFamily="18" charset="0"/>
                <a:cs typeface="Times New Roman" panose="02020603050405020304" pitchFamily="18" charset="0"/>
              </a:rPr>
              <a:t> Innovation/Excellence in Service and Support in April 2009, and a Certificate of Achievement in April 2012.</a:t>
            </a:r>
          </a:p>
          <a:p>
            <a:r>
              <a:rPr lang="en-US" dirty="0">
                <a:latin typeface="Times New Roman" panose="02020603050405020304" pitchFamily="18" charset="0"/>
                <a:cs typeface="Times New Roman" panose="02020603050405020304" pitchFamily="18" charset="0"/>
              </a:rPr>
              <a:t>DPI was proud to add Employment accreditation to our Day Services Accreditation with CARF in 2019.</a:t>
            </a:r>
          </a:p>
          <a:p>
            <a:r>
              <a:rPr lang="en-US" dirty="0">
                <a:latin typeface="Times New Roman" panose="02020603050405020304" pitchFamily="18" charset="0"/>
                <a:cs typeface="Times New Roman" panose="02020603050405020304" pitchFamily="18" charset="0"/>
              </a:rPr>
              <a:t>DPI was honored to be elected  non for profit of the year in 2019 by the Lee’s Summit Chamber of Commerce. </a:t>
            </a:r>
          </a:p>
          <a:p>
            <a:endParaRPr lang="en-US" dirty="0"/>
          </a:p>
        </p:txBody>
      </p:sp>
      <p:pic>
        <p:nvPicPr>
          <p:cNvPr id="8" name="Picture 2" descr="C:\Users\Kari\AppData\Local\Microsoft\Windows\Temporary Internet Files\Content.Outlook\J87YI9TQ\CARF logo.tif"/>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tretch>
            <a:fillRect/>
          </a:stretch>
        </p:blipFill>
        <p:spPr bwMode="auto">
          <a:xfrm>
            <a:off x="5029200" y="2133600"/>
            <a:ext cx="3337560" cy="309309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DC13-D81C-48DF-B913-5BF02FEFC87C}"/>
              </a:ext>
            </a:extLst>
          </p:cNvPr>
          <p:cNvSpPr>
            <a:spLocks noGrp="1"/>
          </p:cNvSpPr>
          <p:nvPr>
            <p:ph type="title"/>
          </p:nvPr>
        </p:nvSpPr>
        <p:spPr/>
        <p:txBody>
          <a:bodyPr/>
          <a:lstStyle/>
          <a:p>
            <a:r>
              <a:rPr lang="en-US" dirty="0"/>
              <a:t>Community Support - Kindness</a:t>
            </a:r>
          </a:p>
        </p:txBody>
      </p:sp>
      <p:pic>
        <p:nvPicPr>
          <p:cNvPr id="12" name="Content Placeholder 11">
            <a:extLst>
              <a:ext uri="{FF2B5EF4-FFF2-40B4-BE49-F238E27FC236}">
                <a16:creationId xmlns:a16="http://schemas.microsoft.com/office/drawing/2014/main" id="{BAA762E7-C5D5-4AD4-BDF1-3E50D57A7F7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09600" y="2205522"/>
            <a:ext cx="3087688" cy="3791568"/>
          </a:xfrm>
        </p:spPr>
      </p:pic>
      <p:pic>
        <p:nvPicPr>
          <p:cNvPr id="17" name="Content Placeholder 16">
            <a:extLst>
              <a:ext uri="{FF2B5EF4-FFF2-40B4-BE49-F238E27FC236}">
                <a16:creationId xmlns:a16="http://schemas.microsoft.com/office/drawing/2014/main" id="{E0483544-180F-49EC-B734-AB997E5C5E8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868738" y="2205522"/>
            <a:ext cx="3751262" cy="3791568"/>
          </a:xfrm>
        </p:spPr>
      </p:pic>
    </p:spTree>
    <p:extLst>
      <p:ext uri="{BB962C8B-B14F-4D97-AF65-F5344CB8AC3E}">
        <p14:creationId xmlns:p14="http://schemas.microsoft.com/office/powerpoint/2010/main" val="207864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2958" y="533400"/>
            <a:ext cx="7482841" cy="1084996"/>
          </a:xfrm>
        </p:spPr>
        <p:txBody>
          <a:bodyPr>
            <a:normAutofit fontScale="90000"/>
          </a:bodyPr>
          <a:lstStyle/>
          <a:p>
            <a:r>
              <a:rPr lang="en-US" sz="4000" b="1" i="1" dirty="0">
                <a:latin typeface="Times New Roman" panose="02020603050405020304" pitchFamily="18" charset="0"/>
                <a:cs typeface="Times New Roman" panose="02020603050405020304" pitchFamily="18" charset="0"/>
              </a:rPr>
              <a:t>Here are a few comments from our latest CARF survey report…</a:t>
            </a:r>
          </a:p>
        </p:txBody>
      </p:sp>
      <p:sp>
        <p:nvSpPr>
          <p:cNvPr id="9" name="Content Placeholder 8"/>
          <p:cNvSpPr>
            <a:spLocks noGrp="1"/>
          </p:cNvSpPr>
          <p:nvPr>
            <p:ph idx="1"/>
          </p:nvPr>
        </p:nvSpPr>
        <p:spPr>
          <a:xfrm>
            <a:off x="761998" y="1905000"/>
            <a:ext cx="7543801" cy="4023360"/>
          </a:xfrm>
        </p:spPr>
        <p:txBody>
          <a:bodyPr>
            <a:normAutofit/>
          </a:bodyPr>
          <a:lstStyle/>
          <a:p>
            <a:r>
              <a:rPr lang="en-US" dirty="0"/>
              <a:t>‘</a:t>
            </a:r>
            <a:r>
              <a:rPr lang="en-US" i="1" dirty="0">
                <a:latin typeface="Times New Roman" panose="02020603050405020304" pitchFamily="18" charset="0"/>
                <a:cs typeface="Times New Roman" panose="02020603050405020304" pitchFamily="18" charset="0"/>
              </a:rPr>
              <a:t>Staff members are very involved in creating person-centered connections and developing excellent rapport with individuals served.’</a:t>
            </a:r>
          </a:p>
          <a:p>
            <a:r>
              <a:rPr lang="en-US" i="1" dirty="0">
                <a:latin typeface="Times New Roman" panose="02020603050405020304" pitchFamily="18" charset="0"/>
                <a:cs typeface="Times New Roman" panose="02020603050405020304" pitchFamily="18" charset="0"/>
              </a:rPr>
              <a:t>‘The staffs nurturing relationships and active engagement with individuals served also enhance the success of DPI’s programs’.  </a:t>
            </a:r>
          </a:p>
          <a:p>
            <a:r>
              <a:rPr lang="en-US" i="1" dirty="0">
                <a:latin typeface="Times New Roman" panose="02020603050405020304" pitchFamily="18" charset="0"/>
                <a:cs typeface="Times New Roman" panose="02020603050405020304" pitchFamily="18" charset="0"/>
              </a:rPr>
              <a:t>‘DPI is commended for including individuals served in the activities of its various committees, such as Program Planning and Safety  Committee’.  </a:t>
            </a:r>
          </a:p>
          <a:p>
            <a:r>
              <a:rPr lang="en-US" i="1" dirty="0">
                <a:latin typeface="Times New Roman" panose="02020603050405020304" pitchFamily="18" charset="0"/>
                <a:cs typeface="Times New Roman" panose="02020603050405020304" pitchFamily="18" charset="0"/>
              </a:rPr>
              <a:t>‘DPI employs a sound approach to quality improvement and growth.’</a:t>
            </a:r>
          </a:p>
          <a:p>
            <a:r>
              <a:rPr lang="en-US" i="1" dirty="0">
                <a:latin typeface="Times New Roman" panose="02020603050405020304" pitchFamily="18" charset="0"/>
                <a:cs typeface="Times New Roman" panose="02020603050405020304" pitchFamily="18" charset="0"/>
              </a:rPr>
              <a:t>‘The level of detail in and comprehensiveness of many of DPI’s plans and data collection processes are quite remarkable for an organization of its size’.</a:t>
            </a:r>
          </a:p>
          <a:p>
            <a:r>
              <a:rPr lang="en-US" i="1" dirty="0">
                <a:latin typeface="Times New Roman" panose="02020603050405020304" pitchFamily="18" charset="0"/>
                <a:cs typeface="Times New Roman" panose="02020603050405020304" pitchFamily="18" charset="0"/>
              </a:rPr>
              <a:t>‘DPI is well respected and praised by referral sources, individuals served, guardians/families, and other stakeholders’.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6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500"/>
                                        <p:tgtEl>
                                          <p:spTgt spid="9">
                                            <p:txEl>
                                              <p:pRg st="0" end="0"/>
                                            </p:txEl>
                                          </p:spTgt>
                                        </p:tgtEl>
                                      </p:cBhvr>
                                    </p:animEffect>
                                    <p:anim calcmode="lin" valueType="num">
                                      <p:cBhvr>
                                        <p:cTn id="8" dur="1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500"/>
                                        <p:tgtEl>
                                          <p:spTgt spid="9">
                                            <p:txEl>
                                              <p:pRg st="1" end="1"/>
                                            </p:txEl>
                                          </p:spTgt>
                                        </p:tgtEl>
                                      </p:cBhvr>
                                    </p:animEffect>
                                    <p:anim calcmode="lin" valueType="num">
                                      <p:cBhvr>
                                        <p:cTn id="15" dur="1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500"/>
                                        <p:tgtEl>
                                          <p:spTgt spid="9">
                                            <p:txEl>
                                              <p:pRg st="2" end="2"/>
                                            </p:txEl>
                                          </p:spTgt>
                                        </p:tgtEl>
                                      </p:cBhvr>
                                    </p:animEffect>
                                    <p:anim calcmode="lin" valueType="num">
                                      <p:cBhvr>
                                        <p:cTn id="22" dur="1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500"/>
                                        <p:tgtEl>
                                          <p:spTgt spid="9">
                                            <p:txEl>
                                              <p:pRg st="3" end="3"/>
                                            </p:txEl>
                                          </p:spTgt>
                                        </p:tgtEl>
                                      </p:cBhvr>
                                    </p:animEffect>
                                    <p:anim calcmode="lin" valueType="num">
                                      <p:cBhvr>
                                        <p:cTn id="29" dur="1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500"/>
                                        <p:tgtEl>
                                          <p:spTgt spid="9">
                                            <p:txEl>
                                              <p:pRg st="4" end="4"/>
                                            </p:txEl>
                                          </p:spTgt>
                                        </p:tgtEl>
                                      </p:cBhvr>
                                    </p:animEffect>
                                    <p:anim calcmode="lin" valueType="num">
                                      <p:cBhvr>
                                        <p:cTn id="36" dur="1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500"/>
                                        <p:tgtEl>
                                          <p:spTgt spid="9">
                                            <p:txEl>
                                              <p:pRg st="5" end="5"/>
                                            </p:txEl>
                                          </p:spTgt>
                                        </p:tgtEl>
                                      </p:cBhvr>
                                    </p:animEffect>
                                    <p:anim calcmode="lin" valueType="num">
                                      <p:cBhvr>
                                        <p:cTn id="43" dur="1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7933-8A36-499E-8704-BE8B000E270B}"/>
              </a:ext>
            </a:extLst>
          </p:cNvPr>
          <p:cNvSpPr>
            <a:spLocks noGrp="1"/>
          </p:cNvSpPr>
          <p:nvPr>
            <p:ph type="title"/>
          </p:nvPr>
        </p:nvSpPr>
        <p:spPr/>
        <p:txBody>
          <a:bodyPr/>
          <a:lstStyle/>
          <a:p>
            <a:r>
              <a:rPr lang="en-US" dirty="0">
                <a:solidFill>
                  <a:schemeClr val="tx1"/>
                </a:solidFill>
              </a:rPr>
              <a:t>Financial Highlights 2021</a:t>
            </a:r>
          </a:p>
        </p:txBody>
      </p:sp>
      <p:pic>
        <p:nvPicPr>
          <p:cNvPr id="4" name="Content Placeholder 3">
            <a:extLst>
              <a:ext uri="{FF2B5EF4-FFF2-40B4-BE49-F238E27FC236}">
                <a16:creationId xmlns:a16="http://schemas.microsoft.com/office/drawing/2014/main" id="{A300BAD6-ABB1-463D-BF3F-E317C2C9104D}"/>
              </a:ext>
            </a:extLst>
          </p:cNvPr>
          <p:cNvPicPr>
            <a:picLocks noGrp="1" noChangeAspect="1"/>
          </p:cNvPicPr>
          <p:nvPr>
            <p:ph idx="1"/>
          </p:nvPr>
        </p:nvPicPr>
        <p:blipFill>
          <a:blip r:embed="rId2"/>
          <a:stretch>
            <a:fillRect/>
          </a:stretch>
        </p:blipFill>
        <p:spPr>
          <a:xfrm>
            <a:off x="762000" y="1752600"/>
            <a:ext cx="6019800" cy="4289425"/>
          </a:xfrm>
          <a:prstGeom prst="rect">
            <a:avLst/>
          </a:prstGeom>
        </p:spPr>
      </p:pic>
    </p:spTree>
    <p:extLst>
      <p:ext uri="{BB962C8B-B14F-4D97-AF65-F5344CB8AC3E}">
        <p14:creationId xmlns:p14="http://schemas.microsoft.com/office/powerpoint/2010/main" val="90584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34B0-78FB-4727-830D-AB82DDE81974}"/>
              </a:ext>
            </a:extLst>
          </p:cNvPr>
          <p:cNvSpPr>
            <a:spLocks noGrp="1"/>
          </p:cNvSpPr>
          <p:nvPr>
            <p:ph type="title"/>
          </p:nvPr>
        </p:nvSpPr>
        <p:spPr/>
        <p:txBody>
          <a:bodyPr>
            <a:normAutofit fontScale="90000"/>
          </a:bodyPr>
          <a:lstStyle/>
          <a:p>
            <a:r>
              <a:rPr lang="en-US" dirty="0"/>
              <a:t>Sustainability through Challenging Times with Support</a:t>
            </a:r>
          </a:p>
        </p:txBody>
      </p:sp>
      <p:pic>
        <p:nvPicPr>
          <p:cNvPr id="4" name="Content Placeholder 3">
            <a:extLst>
              <a:ext uri="{FF2B5EF4-FFF2-40B4-BE49-F238E27FC236}">
                <a16:creationId xmlns:a16="http://schemas.microsoft.com/office/drawing/2014/main" id="{3306FA8C-DE31-40CB-9413-32C29F67E36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9665" y="2160588"/>
            <a:ext cx="5888283" cy="3881437"/>
          </a:xfrm>
          <a:prstGeom prst="rect">
            <a:avLst/>
          </a:prstGeom>
        </p:spPr>
      </p:pic>
    </p:spTree>
    <p:extLst>
      <p:ext uri="{BB962C8B-B14F-4D97-AF65-F5344CB8AC3E}">
        <p14:creationId xmlns:p14="http://schemas.microsoft.com/office/powerpoint/2010/main" val="400911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6401" y="264819"/>
            <a:ext cx="8046099" cy="1361851"/>
          </a:xfrm>
        </p:spPr>
        <p:txBody>
          <a:bodyPr>
            <a:normAutofit/>
          </a:bodyPr>
          <a:lstStyle/>
          <a:p>
            <a:pPr algn="ctr"/>
            <a:r>
              <a:rPr lang="en-US" sz="4000" b="1" dirty="0">
                <a:solidFill>
                  <a:schemeClr val="accent1"/>
                </a:solidFill>
              </a:rPr>
              <a:t>Programming Highlights and </a:t>
            </a:r>
            <a:br>
              <a:rPr lang="en-US" sz="4000" b="1" dirty="0">
                <a:solidFill>
                  <a:schemeClr val="accent1"/>
                </a:solidFill>
              </a:rPr>
            </a:br>
            <a:r>
              <a:rPr lang="en-US" sz="4000" b="1" dirty="0">
                <a:solidFill>
                  <a:schemeClr val="accent1"/>
                </a:solidFill>
              </a:rPr>
              <a:t>Covid 19 Response  </a:t>
            </a:r>
          </a:p>
        </p:txBody>
      </p:sp>
      <p:sp>
        <p:nvSpPr>
          <p:cNvPr id="6" name="Content Placeholder 5"/>
          <p:cNvSpPr>
            <a:spLocks noGrp="1"/>
          </p:cNvSpPr>
          <p:nvPr>
            <p:ph sz="half" idx="2"/>
          </p:nvPr>
        </p:nvSpPr>
        <p:spPr>
          <a:xfrm>
            <a:off x="651510" y="3962400"/>
            <a:ext cx="3703320" cy="2383369"/>
          </a:xfrm>
        </p:spPr>
        <p:txBody>
          <a:bodyPr>
            <a:normAutofit/>
          </a:bodyPr>
          <a:lstStyle/>
          <a:p>
            <a:pPr>
              <a:spcBef>
                <a:spcPts val="0"/>
              </a:spcBef>
              <a:buFont typeface="Wingdings" panose="05000000000000000000" pitchFamily="2" charset="2"/>
              <a:buChar char="v"/>
            </a:pPr>
            <a:r>
              <a:rPr lang="en-US" sz="2400" dirty="0"/>
              <a:t>Yoga with Leslie Patterson</a:t>
            </a:r>
          </a:p>
          <a:p>
            <a:pPr>
              <a:buFont typeface="Wingdings" panose="05000000000000000000" pitchFamily="2" charset="2"/>
              <a:buChar char="v"/>
            </a:pPr>
            <a:r>
              <a:rPr lang="en-US" sz="2400" dirty="0"/>
              <a:t>Volunteering </a:t>
            </a:r>
          </a:p>
          <a:p>
            <a:pPr>
              <a:buFont typeface="Wingdings" panose="05000000000000000000" pitchFamily="2" charset="2"/>
              <a:buChar char="v"/>
            </a:pPr>
            <a:r>
              <a:rPr lang="en-US" sz="2400" dirty="0"/>
              <a:t>Curriculum</a:t>
            </a:r>
          </a:p>
          <a:p>
            <a:pPr>
              <a:buFont typeface="Wingdings" panose="05000000000000000000" pitchFamily="2" charset="2"/>
              <a:buChar char="v"/>
            </a:pPr>
            <a:r>
              <a:rPr lang="en-US" sz="2400" dirty="0"/>
              <a:t>Health and Wellness</a:t>
            </a:r>
          </a:p>
          <a:p>
            <a:pPr>
              <a:buFont typeface="Wingdings" panose="05000000000000000000" pitchFamily="2" charset="2"/>
              <a:buChar char="v"/>
            </a:pPr>
            <a:endParaRPr lang="en-US" dirty="0"/>
          </a:p>
          <a:p>
            <a:endParaRPr lang="en-US" dirty="0"/>
          </a:p>
          <a:p>
            <a:endParaRPr lang="en-US" dirty="0"/>
          </a:p>
        </p:txBody>
      </p:sp>
      <p:sp>
        <p:nvSpPr>
          <p:cNvPr id="8" name="Content Placeholder 7"/>
          <p:cNvSpPr>
            <a:spLocks noGrp="1"/>
          </p:cNvSpPr>
          <p:nvPr>
            <p:ph sz="quarter" idx="4"/>
          </p:nvPr>
        </p:nvSpPr>
        <p:spPr>
          <a:xfrm>
            <a:off x="4663440" y="2004507"/>
            <a:ext cx="3909060" cy="3847653"/>
          </a:xfrm>
        </p:spPr>
        <p:txBody>
          <a:bodyPr>
            <a:normAutofit/>
          </a:bodyPr>
          <a:lstStyle/>
          <a:p>
            <a:pPr>
              <a:lnSpc>
                <a:spcPct val="100000"/>
              </a:lnSpc>
              <a:spcBef>
                <a:spcPts val="600"/>
              </a:spcBef>
              <a:spcAft>
                <a:spcPts val="0"/>
              </a:spcAft>
              <a:buFont typeface="Wingdings" panose="05000000000000000000" pitchFamily="2" charset="2"/>
              <a:buChar char="v"/>
            </a:pPr>
            <a:r>
              <a:rPr lang="en-US" sz="2400" dirty="0"/>
              <a:t>Telehealth</a:t>
            </a:r>
          </a:p>
          <a:p>
            <a:pPr>
              <a:lnSpc>
                <a:spcPct val="100000"/>
              </a:lnSpc>
              <a:spcBef>
                <a:spcPts val="600"/>
              </a:spcBef>
              <a:spcAft>
                <a:spcPts val="0"/>
              </a:spcAft>
              <a:buFont typeface="Wingdings" panose="05000000000000000000" pitchFamily="2" charset="2"/>
              <a:buChar char="v"/>
            </a:pPr>
            <a:r>
              <a:rPr lang="en-US" sz="2400" dirty="0"/>
              <a:t>Support with Station MD</a:t>
            </a:r>
          </a:p>
          <a:p>
            <a:pPr>
              <a:lnSpc>
                <a:spcPct val="100000"/>
              </a:lnSpc>
              <a:spcBef>
                <a:spcPts val="600"/>
              </a:spcBef>
              <a:spcAft>
                <a:spcPts val="0"/>
              </a:spcAft>
              <a:buFont typeface="Wingdings" panose="05000000000000000000" pitchFamily="2" charset="2"/>
              <a:buChar char="v"/>
            </a:pPr>
            <a:r>
              <a:rPr lang="en-US" sz="2400" dirty="0"/>
              <a:t>Covid Resources Sharing/information</a:t>
            </a:r>
          </a:p>
          <a:p>
            <a:pPr>
              <a:lnSpc>
                <a:spcPct val="100000"/>
              </a:lnSpc>
              <a:spcBef>
                <a:spcPts val="600"/>
              </a:spcBef>
              <a:spcAft>
                <a:spcPts val="0"/>
              </a:spcAft>
              <a:buFont typeface="Wingdings" panose="05000000000000000000" pitchFamily="2" charset="2"/>
              <a:buChar char="v"/>
            </a:pPr>
            <a:r>
              <a:rPr lang="en-US" sz="2400" dirty="0"/>
              <a:t>Vaccine Information</a:t>
            </a:r>
          </a:p>
        </p:txBody>
      </p:sp>
      <p:pic>
        <p:nvPicPr>
          <p:cNvPr id="9" name="Picture 2" descr="C:\Users\brhodes\Pictures\2016-02-15 2-15-16\Health Matters Cl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57700" y="4844394"/>
            <a:ext cx="4114800" cy="17487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401" y="1946103"/>
            <a:ext cx="1828800" cy="1807812"/>
          </a:xfrm>
          <a:prstGeom prst="rect">
            <a:avLst/>
          </a:prstGeom>
          <a:solidFill>
            <a:srgbClr val="6F4335"/>
          </a:solidFill>
          <a:ln w="25400" algn="ctr">
            <a:solidFill>
              <a:schemeClr val="accent1"/>
            </a:solidFill>
            <a:miter lim="800000"/>
            <a:headEnd/>
            <a:tailEnd/>
          </a:ln>
          <a:effectLst/>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96063" y="1956999"/>
            <a:ext cx="1793889" cy="1786019"/>
          </a:xfrm>
          <a:prstGeom prst="rect">
            <a:avLst/>
          </a:prstGeom>
          <a:ln>
            <a:solidFill>
              <a:schemeClr val="accent1"/>
            </a:solidFill>
          </a:ln>
        </p:spPr>
      </p:pic>
    </p:spTree>
    <p:extLst>
      <p:ext uri="{BB962C8B-B14F-4D97-AF65-F5344CB8AC3E}">
        <p14:creationId xmlns:p14="http://schemas.microsoft.com/office/powerpoint/2010/main" val="3200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age 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03978" y="4684673"/>
            <a:ext cx="1451600" cy="1451600"/>
          </a:xfrm>
          <a:prstGeom prst="rect">
            <a:avLst/>
          </a:prstGeom>
        </p:spPr>
      </p:pic>
      <p:sp>
        <p:nvSpPr>
          <p:cNvPr id="3" name="TextBox 2"/>
          <p:cNvSpPr txBox="1"/>
          <p:nvPr/>
        </p:nvSpPr>
        <p:spPr>
          <a:xfrm>
            <a:off x="1371600" y="260969"/>
            <a:ext cx="6735944" cy="1107996"/>
          </a:xfrm>
          <a:prstGeom prst="rect">
            <a:avLst/>
          </a:prstGeom>
          <a:noFill/>
        </p:spPr>
        <p:txBody>
          <a:bodyPr wrap="square" rtlCol="0">
            <a:spAutoFit/>
          </a:bodyPr>
          <a:lstStyle/>
          <a:p>
            <a:pPr algn="ctr"/>
            <a:r>
              <a:rPr lang="en-US" sz="3300" b="1" dirty="0">
                <a:latin typeface="Khmer UI" panose="020B0502040204020203" pitchFamily="34" charset="0"/>
                <a:cs typeface="Khmer UI" panose="020B0502040204020203" pitchFamily="34" charset="0"/>
              </a:rPr>
              <a:t>Community Involvement</a:t>
            </a:r>
            <a:endParaRPr lang="en-US" sz="3300" dirty="0">
              <a:latin typeface="Khmer UI" panose="020B0502040204020203" pitchFamily="34" charset="0"/>
              <a:cs typeface="Khmer UI" panose="020B0502040204020203" pitchFamily="34" charset="0"/>
            </a:endParaRPr>
          </a:p>
          <a:p>
            <a:endParaRPr lang="en-US" sz="3300" dirty="0">
              <a:latin typeface="Khmer UI" panose="020B0502040204020203" pitchFamily="34" charset="0"/>
              <a:cs typeface="Khmer UI" panose="020B0502040204020203" pitchFamily="34" charset="0"/>
            </a:endParaRPr>
          </a:p>
        </p:txBody>
      </p:sp>
      <p:pic>
        <p:nvPicPr>
          <p:cNvPr id="12" name="Picture 2" descr="G:\3-Lee's Summit Stuff\Pictures\2016\Nick Fire Station pics\20160317_10095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5694" y="952615"/>
            <a:ext cx="3490719" cy="51836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G:\3-Lee's Summit Stuff\Pictures\2016 Outcome Pics for Kari\July-December\Richaun won at BINGO.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850942" y="952616"/>
            <a:ext cx="2670473" cy="36556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rhodes\Pictures\2016-07-14 7-14-16\7-14-16 16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10200" y="3657600"/>
            <a:ext cx="3267018" cy="2478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3-Lee's Summit Stuff\Pictures\2016\Maverick's Game\Fatima Maverick'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6407484" y="1213170"/>
            <a:ext cx="2590148" cy="199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456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7556" y="381000"/>
            <a:ext cx="7543800" cy="919614"/>
          </a:xfrm>
        </p:spPr>
        <p:txBody>
          <a:bodyPr>
            <a:normAutofit/>
          </a:bodyPr>
          <a:lstStyle/>
          <a:p>
            <a:pPr algn="ctr"/>
            <a:r>
              <a:rPr lang="en-US" sz="5400" dirty="0">
                <a:latin typeface="Bookman Old Style" panose="02050604050505020204" pitchFamily="18" charset="0"/>
              </a:rPr>
              <a:t>Culture of Gentleness</a:t>
            </a:r>
          </a:p>
        </p:txBody>
      </p:sp>
      <p:pic>
        <p:nvPicPr>
          <p:cNvPr id="8" name="Picture 2" descr="F:\Kansas City Stuff\Aquarim2012\chicanico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300614"/>
            <a:ext cx="3657600" cy="4571171"/>
          </a:xfrm>
          <a:prstGeom prst="rect">
            <a:avLst/>
          </a:prstGeom>
          <a:ln>
            <a:noFill/>
          </a:ln>
          <a:effectLst>
            <a:softEdge rad="112500"/>
          </a:effectLst>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4419600" y="1600200"/>
            <a:ext cx="4432300" cy="391795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6604"/>
            <a:ext cx="8153400" cy="1450757"/>
          </a:xfrm>
        </p:spPr>
        <p:txBody>
          <a:bodyPr>
            <a:noAutofit/>
          </a:bodyPr>
          <a:lstStyle/>
          <a:p>
            <a:pPr algn="ctr"/>
            <a:r>
              <a:rPr lang="en-US" sz="3600" b="1" i="1" dirty="0">
                <a:latin typeface="Times New Roman" panose="02020603050405020304" pitchFamily="18" charset="0"/>
                <a:cs typeface="Times New Roman" panose="02020603050405020304" pitchFamily="18" charset="0"/>
              </a:rPr>
              <a:t>Increase Access to Service Program Model</a:t>
            </a:r>
            <a:br>
              <a:rPr lang="en-US" sz="3600" b="1" i="1" dirty="0">
                <a:latin typeface="Times New Roman" panose="02020603050405020304" pitchFamily="18" charset="0"/>
                <a:cs typeface="Times New Roman" panose="02020603050405020304" pitchFamily="18" charset="0"/>
              </a:rPr>
            </a:br>
            <a:r>
              <a:rPr lang="en-US" sz="3600" i="1" dirty="0">
                <a:solidFill>
                  <a:schemeClr val="accent2"/>
                </a:solidFill>
                <a:latin typeface="Times New Roman" panose="02020603050405020304" pitchFamily="18" charset="0"/>
                <a:cs typeface="Times New Roman" panose="02020603050405020304" pitchFamily="18" charset="0"/>
              </a:rPr>
              <a:t>Health and Wellness </a:t>
            </a:r>
          </a:p>
        </p:txBody>
      </p:sp>
      <p:pic>
        <p:nvPicPr>
          <p:cNvPr id="9" name="Picture 3" descr="C:\Users\brhodes\Pictures\2016-09-28 9-28-16\9-28-16 190.JP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rot="16200000">
            <a:off x="2543290" y="2386919"/>
            <a:ext cx="3905020" cy="3055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6400798" y="2135775"/>
            <a:ext cx="2534603" cy="3558223"/>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rotWithShape="1">
          <a:blip r:embed="rId5" cstate="email">
            <a:extLst>
              <a:ext uri="{28A0092B-C50C-407E-A947-70E740481C1C}">
                <a14:useLocalDpi xmlns:a14="http://schemas.microsoft.com/office/drawing/2010/main"/>
              </a:ext>
            </a:extLst>
          </a:blip>
          <a:srcRect/>
          <a:stretch/>
        </p:blipFill>
        <p:spPr bwMode="auto">
          <a:xfrm>
            <a:off x="284990" y="2117487"/>
            <a:ext cx="2362200" cy="35582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824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838200"/>
            <a:ext cx="8077200" cy="4191000"/>
          </a:xfrm>
          <a:prstGeom prst="rect">
            <a:avLst/>
          </a:prstGeom>
        </p:spPr>
        <p:txBody>
          <a:bodyP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br>
              <a:rPr lang="en-US" sz="3200" b="1" dirty="0">
                <a:solidFill>
                  <a:schemeClr val="tx1"/>
                </a:solidFill>
                <a:latin typeface="Khmer UI" panose="020B0502040204020203" pitchFamily="34" charset="0"/>
                <a:cs typeface="Khmer UI" panose="020B0502040204020203" pitchFamily="34" charset="0"/>
              </a:rPr>
            </a:br>
            <a:r>
              <a:rPr lang="en-US" sz="5400" b="1" i="1" dirty="0">
                <a:solidFill>
                  <a:schemeClr val="tx1"/>
                </a:solidFill>
                <a:latin typeface="Khmer UI" panose="020B0502040204020203" pitchFamily="34" charset="0"/>
                <a:cs typeface="Khmer UI" panose="020B0502040204020203" pitchFamily="34" charset="0"/>
              </a:rPr>
              <a:t>2021</a:t>
            </a:r>
          </a:p>
          <a:p>
            <a:pPr algn="ctr">
              <a:lnSpc>
                <a:spcPct val="80000"/>
              </a:lnSpc>
            </a:pPr>
            <a:endParaRPr lang="en-US" sz="3200" b="1" i="1" dirty="0">
              <a:solidFill>
                <a:schemeClr val="tx1"/>
              </a:solidFill>
              <a:latin typeface="Khmer UI" panose="020B0502040204020203" pitchFamily="34" charset="0"/>
              <a:cs typeface="Khmer UI" panose="020B0502040204020203" pitchFamily="34" charset="0"/>
            </a:endParaRPr>
          </a:p>
          <a:p>
            <a:pPr algn="ctr">
              <a:lnSpc>
                <a:spcPct val="80000"/>
              </a:lnSpc>
            </a:pPr>
            <a:r>
              <a:rPr lang="en-US" sz="3200" b="1" i="1" dirty="0">
                <a:solidFill>
                  <a:schemeClr val="tx1"/>
                </a:solidFill>
                <a:latin typeface="Khmer UI" panose="020B0502040204020203" pitchFamily="34" charset="0"/>
                <a:cs typeface="Khmer UI" panose="020B0502040204020203" pitchFamily="34" charset="0"/>
              </a:rPr>
              <a:t>The Year for Resilience</a:t>
            </a:r>
          </a:p>
          <a:p>
            <a:pPr algn="ctr">
              <a:lnSpc>
                <a:spcPct val="80000"/>
              </a:lnSpc>
            </a:pPr>
            <a:br>
              <a:rPr lang="en-US" sz="3200" b="1" i="1" dirty="0">
                <a:solidFill>
                  <a:schemeClr val="tx1"/>
                </a:solidFill>
                <a:latin typeface="Khmer UI" panose="020B0502040204020203" pitchFamily="34" charset="0"/>
                <a:cs typeface="Khmer UI" panose="020B0502040204020203" pitchFamily="34" charset="0"/>
              </a:rPr>
            </a:br>
            <a:r>
              <a:rPr lang="en-US" sz="3200" b="1" i="1" dirty="0">
                <a:solidFill>
                  <a:schemeClr val="tx1"/>
                </a:solidFill>
                <a:latin typeface="Khmer UI" panose="020B0502040204020203" pitchFamily="34" charset="0"/>
                <a:cs typeface="Khmer UI" panose="020B0502040204020203" pitchFamily="34" charset="0"/>
              </a:rPr>
              <a:t>Perseverance </a:t>
            </a:r>
          </a:p>
          <a:p>
            <a:pPr algn="ctr">
              <a:lnSpc>
                <a:spcPct val="80000"/>
              </a:lnSpc>
            </a:pPr>
            <a:endParaRPr lang="en-US" sz="3200" b="1" i="1" dirty="0">
              <a:solidFill>
                <a:schemeClr val="tx1"/>
              </a:solidFill>
              <a:latin typeface="Khmer UI" panose="020B0502040204020203" pitchFamily="34" charset="0"/>
              <a:cs typeface="Khmer UI" panose="020B0502040204020203" pitchFamily="34" charset="0"/>
            </a:endParaRPr>
          </a:p>
          <a:p>
            <a:pPr algn="ctr">
              <a:lnSpc>
                <a:spcPct val="80000"/>
              </a:lnSpc>
            </a:pPr>
            <a:r>
              <a:rPr lang="en-US" sz="3200" b="1" i="1" dirty="0">
                <a:solidFill>
                  <a:schemeClr val="tx1"/>
                </a:solidFill>
                <a:latin typeface="Khmer UI" panose="020B0502040204020203" pitchFamily="34" charset="0"/>
                <a:cs typeface="Khmer UI" panose="020B0502040204020203" pitchFamily="34" charset="0"/>
              </a:rPr>
              <a:t>to continue ………….</a:t>
            </a:r>
          </a:p>
          <a:p>
            <a:pPr algn="ctr">
              <a:lnSpc>
                <a:spcPct val="80000"/>
              </a:lnSpc>
            </a:pPr>
            <a:endParaRPr lang="en-US" sz="3200" b="1" i="1" dirty="0">
              <a:solidFill>
                <a:schemeClr val="tx1"/>
              </a:solidFill>
              <a:latin typeface="Khmer UI" panose="020B0502040204020203" pitchFamily="34" charset="0"/>
              <a:cs typeface="Khmer UI" panose="020B0502040204020203" pitchFamily="34" charset="0"/>
            </a:endParaRPr>
          </a:p>
          <a:p>
            <a:pPr algn="ctr">
              <a:lnSpc>
                <a:spcPct val="80000"/>
              </a:lnSpc>
            </a:pPr>
            <a:r>
              <a:rPr lang="en-US" sz="3200" b="1" i="1" dirty="0">
                <a:solidFill>
                  <a:schemeClr val="tx1"/>
                </a:solidFill>
                <a:latin typeface="Khmer UI" panose="020B0502040204020203" pitchFamily="34" charset="0"/>
                <a:cs typeface="Khmer UI" panose="020B0502040204020203" pitchFamily="34" charset="0"/>
              </a:rPr>
              <a:t>Developing Potential</a:t>
            </a:r>
          </a:p>
          <a:p>
            <a:pPr algn="ctr">
              <a:lnSpc>
                <a:spcPct val="80000"/>
              </a:lnSpc>
            </a:pPr>
            <a:endParaRPr lang="en-US" sz="2100" b="1" i="1" dirty="0">
              <a:solidFill>
                <a:schemeClr val="tx1"/>
              </a:solidFill>
              <a:latin typeface="Khmer UI" panose="020B0502040204020203" pitchFamily="34" charset="0"/>
              <a:cs typeface="Khmer UI" panose="020B0502040204020203" pitchFamily="34" charset="0"/>
            </a:endParaRPr>
          </a:p>
          <a:p>
            <a:pPr algn="ctr">
              <a:lnSpc>
                <a:spcPct val="80000"/>
              </a:lnSpc>
            </a:pPr>
            <a:br>
              <a:rPr lang="en-US" sz="2100" b="1" dirty="0">
                <a:solidFill>
                  <a:schemeClr val="tx1"/>
                </a:solidFill>
                <a:latin typeface="Khmer UI" panose="020B0502040204020203" pitchFamily="34" charset="0"/>
                <a:cs typeface="Khmer UI" panose="020B0502040204020203" pitchFamily="34" charset="0"/>
              </a:rPr>
            </a:br>
            <a:br>
              <a:rPr lang="en-US" sz="2100" dirty="0">
                <a:solidFill>
                  <a:schemeClr val="tx1"/>
                </a:solidFill>
                <a:latin typeface="Khmer UI" panose="020B0502040204020203" pitchFamily="34" charset="0"/>
                <a:cs typeface="Khmer UI" panose="020B0502040204020203" pitchFamily="34" charset="0"/>
              </a:rPr>
            </a:br>
            <a:br>
              <a:rPr lang="en-US" sz="2100" b="1" dirty="0">
                <a:solidFill>
                  <a:schemeClr val="tx1"/>
                </a:solidFill>
                <a:latin typeface="Khmer UI" panose="020B0502040204020203" pitchFamily="34" charset="0"/>
                <a:cs typeface="Khmer UI" panose="020B0502040204020203" pitchFamily="34" charset="0"/>
              </a:rPr>
            </a:br>
            <a:br>
              <a:rPr lang="en-US" sz="2100" b="1" dirty="0">
                <a:solidFill>
                  <a:schemeClr val="tx1"/>
                </a:solidFill>
                <a:latin typeface="Khmer UI" panose="020B0502040204020203" pitchFamily="34" charset="0"/>
                <a:cs typeface="Khmer UI" panose="020B0502040204020203" pitchFamily="34" charset="0"/>
              </a:rPr>
            </a:br>
            <a:br>
              <a:rPr lang="en-US" sz="2100" b="1" dirty="0">
                <a:solidFill>
                  <a:schemeClr val="tx1"/>
                </a:solidFill>
                <a:latin typeface="Khmer UI" panose="020B0502040204020203" pitchFamily="34" charset="0"/>
                <a:cs typeface="Khmer UI" panose="020B0502040204020203" pitchFamily="34" charset="0"/>
              </a:rPr>
            </a:br>
            <a:endParaRPr lang="en-US" sz="2100" b="1" dirty="0">
              <a:solidFill>
                <a:schemeClr val="tx1"/>
              </a:solidFill>
              <a:latin typeface="Khmer UI" panose="020B0502040204020203" pitchFamily="34" charset="0"/>
              <a:cs typeface="Khmer UI" panose="020B0502040204020203" pitchFamily="34" charset="0"/>
            </a:endParaRPr>
          </a:p>
        </p:txBody>
      </p:sp>
    </p:spTree>
    <p:extLst>
      <p:ext uri="{BB962C8B-B14F-4D97-AF65-F5344CB8AC3E}">
        <p14:creationId xmlns:p14="http://schemas.microsoft.com/office/powerpoint/2010/main" val="2415496056"/>
      </p:ext>
    </p:extLst>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206" y="381000"/>
            <a:ext cx="8805672" cy="1347216"/>
          </a:xfrm>
          <a:prstGeom prst="rect">
            <a:avLst/>
          </a:prstGeom>
        </p:spPr>
      </p:pic>
      <p:pic>
        <p:nvPicPr>
          <p:cNvPr id="4" name="Picture 3"/>
          <p:cNvPicPr>
            <a:picLocks noChangeAspect="1"/>
          </p:cNvPicPr>
          <p:nvPr/>
        </p:nvPicPr>
        <p:blipFill>
          <a:blip r:embed="rId4"/>
          <a:stretch>
            <a:fillRect/>
          </a:stretch>
        </p:blipFill>
        <p:spPr>
          <a:xfrm>
            <a:off x="4592042" y="1981199"/>
            <a:ext cx="4145168" cy="356037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984247"/>
            <a:ext cx="3475021" cy="3560373"/>
          </a:xfrm>
          <a:prstGeom prst="rect">
            <a:avLst/>
          </a:prstGeom>
        </p:spPr>
      </p:pic>
    </p:spTree>
    <p:extLst>
      <p:ext uri="{BB962C8B-B14F-4D97-AF65-F5344CB8AC3E}">
        <p14:creationId xmlns:p14="http://schemas.microsoft.com/office/powerpoint/2010/main" val="13201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178277"/>
            <a:ext cx="7543800" cy="914401"/>
          </a:xfrm>
        </p:spPr>
        <p:txBody>
          <a:bodyPr>
            <a:normAutofit fontScale="90000"/>
          </a:bodyPr>
          <a:lstStyle/>
          <a:p>
            <a:pPr algn="ctr"/>
            <a:r>
              <a:rPr lang="en-US" sz="2800" b="1" dirty="0">
                <a:solidFill>
                  <a:schemeClr val="accent1"/>
                </a:solidFill>
                <a:latin typeface="Times New Roman" panose="02020603050405020304" pitchFamily="18" charset="0"/>
                <a:cs typeface="Times New Roman" panose="02020603050405020304" pitchFamily="18" charset="0"/>
              </a:rPr>
              <a:t>Through Holistic Programming, </a:t>
            </a:r>
            <a:br>
              <a:rPr lang="en-US" sz="2800" b="1" dirty="0">
                <a:solidFill>
                  <a:schemeClr val="accent1"/>
                </a:solidFill>
                <a:latin typeface="Times New Roman" panose="02020603050405020304" pitchFamily="18" charset="0"/>
                <a:cs typeface="Times New Roman" panose="02020603050405020304" pitchFamily="18" charset="0"/>
              </a:rPr>
            </a:br>
            <a:r>
              <a:rPr lang="en-US" sz="2800" b="1" dirty="0">
                <a:solidFill>
                  <a:schemeClr val="accent1"/>
                </a:solidFill>
                <a:latin typeface="Times New Roman" panose="02020603050405020304" pitchFamily="18" charset="0"/>
                <a:cs typeface="Times New Roman" panose="02020603050405020304" pitchFamily="18" charset="0"/>
              </a:rPr>
              <a:t>personal success comes in many ways.</a:t>
            </a:r>
          </a:p>
        </p:txBody>
      </p:sp>
      <p:sp>
        <p:nvSpPr>
          <p:cNvPr id="3" name="Text Placeholder 2"/>
          <p:cNvSpPr>
            <a:spLocks noGrp="1"/>
          </p:cNvSpPr>
          <p:nvPr>
            <p:ph type="body" idx="1"/>
          </p:nvPr>
        </p:nvSpPr>
        <p:spPr>
          <a:xfrm>
            <a:off x="1371600" y="1157871"/>
            <a:ext cx="3002280" cy="736282"/>
          </a:xfrm>
        </p:spPr>
        <p:txBody>
          <a:bodyPr/>
          <a:lstStyle/>
          <a:p>
            <a:r>
              <a:rPr lang="en-US" b="1" i="1" dirty="0"/>
              <a:t>Meet Nancy</a:t>
            </a:r>
          </a:p>
        </p:txBody>
      </p:sp>
      <p:pic>
        <p:nvPicPr>
          <p:cNvPr id="7" name="Content Placeholder 6" descr="C:\Users\brhodes\Pictures\2014-01-25 1-24-14\NG favorite chair.jpg"/>
          <p:cNvPicPr>
            <a:picLocks noGrp="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990600" y="1977634"/>
            <a:ext cx="3276600" cy="3965966"/>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quarter" idx="3"/>
          </p:nvPr>
        </p:nvSpPr>
        <p:spPr>
          <a:xfrm>
            <a:off x="5036820" y="1158031"/>
            <a:ext cx="2575560" cy="736282"/>
          </a:xfrm>
        </p:spPr>
        <p:txBody>
          <a:bodyPr/>
          <a:lstStyle/>
          <a:p>
            <a:r>
              <a:rPr lang="en-US" b="1" i="1" dirty="0"/>
              <a:t>Meet Mary Kate </a:t>
            </a:r>
          </a:p>
        </p:txBody>
      </p:sp>
      <p:pic>
        <p:nvPicPr>
          <p:cNvPr id="8" name="Content Placeholder 7"/>
          <p:cNvPicPr>
            <a:picLocks noGrp="1"/>
          </p:cNvPicPr>
          <p:nvPr>
            <p:ph sz="quarter" idx="4"/>
          </p:nvPr>
        </p:nvPicPr>
        <p:blipFill>
          <a:blip r:embed="rId4"/>
          <a:stretch>
            <a:fillRect/>
          </a:stretch>
        </p:blipFill>
        <p:spPr>
          <a:xfrm>
            <a:off x="4648200" y="1959666"/>
            <a:ext cx="3436620" cy="39839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676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59" y="286604"/>
            <a:ext cx="4526281" cy="1450757"/>
          </a:xfrm>
        </p:spPr>
        <p:txBody>
          <a:bodyPr>
            <a:normAutofit fontScale="90000"/>
          </a:bodyPr>
          <a:lstStyle/>
          <a:p>
            <a:pPr algn="ctr"/>
            <a:r>
              <a:rPr lang="en-US" dirty="0"/>
              <a:t>DPI seeks to ensure Missouri Quality Outcomes </a:t>
            </a:r>
          </a:p>
        </p:txBody>
      </p:sp>
      <p:sp>
        <p:nvSpPr>
          <p:cNvPr id="5" name="Content Placeholder 4"/>
          <p:cNvSpPr>
            <a:spLocks noGrp="1"/>
          </p:cNvSpPr>
          <p:nvPr>
            <p:ph idx="1"/>
          </p:nvPr>
        </p:nvSpPr>
        <p:spPr>
          <a:xfrm>
            <a:off x="762000" y="1758142"/>
            <a:ext cx="4587241" cy="4490257"/>
          </a:xfrm>
        </p:spPr>
        <p:txBody>
          <a:bodyPr>
            <a:normAutofit lnSpcReduction="10000"/>
          </a:bodyPr>
          <a:lstStyle/>
          <a:p>
            <a:pPr>
              <a:buFont typeface="Wingdings" panose="05000000000000000000" pitchFamily="2" charset="2"/>
              <a:buChar char="§"/>
            </a:pPr>
            <a:r>
              <a:rPr lang="en-US" b="1" u="sng" dirty="0"/>
              <a:t>MQO#14~People are supported to attain physical health and wellness</a:t>
            </a:r>
          </a:p>
          <a:p>
            <a:pPr lvl="1">
              <a:buFont typeface="Wingdings" panose="05000000000000000000" pitchFamily="2" charset="2"/>
              <a:buChar char="§"/>
            </a:pPr>
            <a:r>
              <a:rPr lang="en-US" dirty="0"/>
              <a:t>People are safer by raising awareness of his/her own fall risks</a:t>
            </a:r>
          </a:p>
          <a:p>
            <a:pPr lvl="1">
              <a:buFont typeface="Wingdings" panose="05000000000000000000" pitchFamily="2" charset="2"/>
              <a:buChar char="§"/>
            </a:pPr>
            <a:r>
              <a:rPr lang="en-US" dirty="0"/>
              <a:t>Staff are trained in fall risks</a:t>
            </a:r>
          </a:p>
          <a:p>
            <a:pPr lvl="1">
              <a:buFont typeface="Wingdings" panose="05000000000000000000" pitchFamily="2" charset="2"/>
              <a:buChar char="§"/>
            </a:pPr>
            <a:r>
              <a:rPr lang="en-US" dirty="0"/>
              <a:t>Yoga offered at all locations</a:t>
            </a:r>
          </a:p>
          <a:p>
            <a:pPr lvl="1">
              <a:buFont typeface="Wingdings" panose="05000000000000000000" pitchFamily="2" charset="2"/>
              <a:buChar char="§"/>
            </a:pPr>
            <a:endParaRPr lang="en-US" dirty="0"/>
          </a:p>
          <a:p>
            <a:pPr>
              <a:buFont typeface="Wingdings" panose="05000000000000000000" pitchFamily="2" charset="2"/>
              <a:buChar char="§"/>
            </a:pPr>
            <a:r>
              <a:rPr lang="en-US" b="1" u="sng" dirty="0"/>
              <a:t>MQO#1~People belong to their community</a:t>
            </a:r>
          </a:p>
          <a:p>
            <a:pPr lvl="1">
              <a:buFont typeface="Wingdings" panose="05000000000000000000" pitchFamily="2" charset="2"/>
              <a:buChar char="§"/>
            </a:pPr>
            <a:r>
              <a:rPr lang="en-US" dirty="0"/>
              <a:t>People have the opportunity to be in the community</a:t>
            </a:r>
          </a:p>
          <a:p>
            <a:pPr lvl="1">
              <a:buFont typeface="Wingdings" panose="05000000000000000000" pitchFamily="2" charset="2"/>
              <a:buChar char="§"/>
            </a:pPr>
            <a:r>
              <a:rPr lang="en-US" dirty="0"/>
              <a:t>People will venture to new places</a:t>
            </a:r>
          </a:p>
          <a:p>
            <a:pPr lvl="1">
              <a:buFont typeface="Wingdings" panose="05000000000000000000" pitchFamily="2" charset="2"/>
              <a:buChar char="§"/>
            </a:pPr>
            <a:r>
              <a:rPr lang="en-US" dirty="0"/>
              <a:t>People will have opportunity to participate in community presentations</a:t>
            </a:r>
          </a:p>
          <a:p>
            <a:pPr lvl="1">
              <a:buFont typeface="Wingdings" panose="05000000000000000000" pitchFamily="2" charset="2"/>
              <a:buChar char="§"/>
            </a:pP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6400" y="1758142"/>
            <a:ext cx="3352800" cy="4511039"/>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347214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F8FD5-BF0F-4F33-AD52-43B7A21CB588}"/>
              </a:ext>
            </a:extLst>
          </p:cNvPr>
          <p:cNvPicPr>
            <a:picLocks noChangeAspect="1"/>
          </p:cNvPicPr>
          <p:nvPr/>
        </p:nvPicPr>
        <p:blipFill>
          <a:blip r:embed="rId2"/>
          <a:stretch>
            <a:fillRect/>
          </a:stretch>
        </p:blipFill>
        <p:spPr>
          <a:xfrm>
            <a:off x="457201" y="0"/>
            <a:ext cx="6934200" cy="6858000"/>
          </a:xfrm>
          <a:prstGeom prst="rect">
            <a:avLst/>
          </a:prstGeom>
        </p:spPr>
      </p:pic>
    </p:spTree>
    <p:extLst>
      <p:ext uri="{BB962C8B-B14F-4D97-AF65-F5344CB8AC3E}">
        <p14:creationId xmlns:p14="http://schemas.microsoft.com/office/powerpoint/2010/main" val="258945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Thank You</a:t>
            </a:r>
          </a:p>
        </p:txBody>
      </p:sp>
      <p:sp>
        <p:nvSpPr>
          <p:cNvPr id="3" name="Content Placeholder 2"/>
          <p:cNvSpPr>
            <a:spLocks noGrp="1"/>
          </p:cNvSpPr>
          <p:nvPr>
            <p:ph idx="1"/>
          </p:nvPr>
        </p:nvSpPr>
        <p:spPr>
          <a:xfrm>
            <a:off x="609599" y="1524000"/>
            <a:ext cx="6347714" cy="4517363"/>
          </a:xfrm>
        </p:spPr>
        <p:txBody>
          <a:bodyPr>
            <a:normAutofit fontScale="55000" lnSpcReduction="20000"/>
          </a:bodyPr>
          <a:lstStyle/>
          <a:p>
            <a:pPr marL="0" indent="0">
              <a:buNone/>
            </a:pPr>
            <a:r>
              <a:rPr lang="en-US" sz="2800" b="1" i="1" dirty="0">
                <a:latin typeface="Times New Roman" panose="02020603050405020304" pitchFamily="18" charset="0"/>
                <a:cs typeface="Times New Roman" panose="02020603050405020304" pitchFamily="18" charset="0"/>
              </a:rPr>
              <a:t>Thank you to Country Club Bank for their support in ensuring DPI could access the Federal Paycheck Protection Program to ensure all staff received ongoing pay and support during the three month closure for onsite programming.</a:t>
            </a:r>
          </a:p>
          <a:p>
            <a:pPr marL="0" indent="0">
              <a:buNone/>
            </a:pPr>
            <a:r>
              <a:rPr lang="en-US" sz="2800" b="1" i="1" dirty="0">
                <a:latin typeface="Times New Roman" panose="02020603050405020304" pitchFamily="18" charset="0"/>
                <a:cs typeface="Times New Roman" panose="02020603050405020304" pitchFamily="18" charset="0"/>
              </a:rPr>
              <a:t>Thank you to Jackson County Board of Services for their ongoing support with DPI’s pivoting during the closure months to ensure telehealth and resource/connections for persons served in our DPI Employment Connections Program and DPI Day Services program.  Your ongoing support was invaluable. </a:t>
            </a:r>
          </a:p>
          <a:p>
            <a:pPr marL="0" indent="0">
              <a:buNone/>
            </a:pPr>
            <a:r>
              <a:rPr lang="en-US" sz="2800" b="1" i="1" dirty="0">
                <a:latin typeface="Times New Roman" panose="02020603050405020304" pitchFamily="18" charset="0"/>
                <a:cs typeface="Times New Roman" panose="02020603050405020304" pitchFamily="18" charset="0"/>
              </a:rPr>
              <a:t>Thank you to Department of Mental Health for the ongoing trainings regarding the public health emergency and resources provided through communication and training to ensure persons in our community has support needed.</a:t>
            </a:r>
          </a:p>
          <a:p>
            <a:pPr marL="0" indent="0">
              <a:buNone/>
            </a:pPr>
            <a:r>
              <a:rPr lang="en-US" sz="2800" b="1" i="1" dirty="0">
                <a:latin typeface="Times New Roman" panose="02020603050405020304" pitchFamily="18" charset="0"/>
                <a:cs typeface="Times New Roman" panose="02020603050405020304" pitchFamily="18" charset="0"/>
              </a:rPr>
              <a:t>A big shout out to our community residential providers for their hard work, dedication during a challenging year. </a:t>
            </a:r>
          </a:p>
          <a:p>
            <a:pPr marL="0" indent="0">
              <a:buNone/>
            </a:pPr>
            <a:r>
              <a:rPr lang="en-US" sz="2800" b="1" i="1" dirty="0">
                <a:solidFill>
                  <a:schemeClr val="accent1"/>
                </a:solidFill>
                <a:latin typeface="Times New Roman" panose="02020603050405020304" pitchFamily="18" charset="0"/>
                <a:cs typeface="Times New Roman" panose="02020603050405020304" pitchFamily="18" charset="0"/>
              </a:rPr>
              <a:t>AND To our DPI Staff that has worked hard to follow Covid Procedures, donned PPE and keep everyone safe- YOU ARE AMAZING!</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2773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51460" y="533400"/>
            <a:ext cx="8686800" cy="5564921"/>
          </a:xfrm>
          <a:prstGeom prst="rect">
            <a:avLst/>
          </a:prstGeom>
        </p:spPr>
      </p:pic>
    </p:spTree>
    <p:extLst>
      <p:ext uri="{BB962C8B-B14F-4D97-AF65-F5344CB8AC3E}">
        <p14:creationId xmlns:p14="http://schemas.microsoft.com/office/powerpoint/2010/main" val="191520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Staff</a:t>
            </a:r>
            <a:br>
              <a:rPr lang="en-US" dirty="0"/>
            </a:br>
            <a:r>
              <a:rPr lang="en-US" dirty="0"/>
              <a:t>Trainings</a:t>
            </a:r>
          </a:p>
        </p:txBody>
      </p:sp>
      <p:sp>
        <p:nvSpPr>
          <p:cNvPr id="3" name="Content Placeholder 2"/>
          <p:cNvSpPr>
            <a:spLocks noGrp="1"/>
          </p:cNvSpPr>
          <p:nvPr>
            <p:ph sz="half" idx="1"/>
          </p:nvPr>
        </p:nvSpPr>
        <p:spPr/>
        <p:txBody>
          <a:bodyPr>
            <a:normAutofit fontScale="92500" lnSpcReduction="20000"/>
          </a:bodyPr>
          <a:lstStyle/>
          <a:p>
            <a:pPr>
              <a:buFont typeface="Wingdings" panose="05000000000000000000" pitchFamily="2" charset="2"/>
              <a:buChar char="ü"/>
            </a:pPr>
            <a:r>
              <a:rPr lang="en-US" dirty="0"/>
              <a:t>Back Injury Prevention</a:t>
            </a:r>
          </a:p>
          <a:p>
            <a:pPr>
              <a:buFont typeface="Wingdings" panose="05000000000000000000" pitchFamily="2" charset="2"/>
              <a:buChar char="ü"/>
            </a:pPr>
            <a:r>
              <a:rPr lang="en-US" dirty="0" err="1"/>
              <a:t>Bloodborne</a:t>
            </a:r>
            <a:r>
              <a:rPr lang="en-US" dirty="0"/>
              <a:t> Pathogens</a:t>
            </a:r>
          </a:p>
          <a:p>
            <a:pPr>
              <a:buFont typeface="Wingdings" panose="05000000000000000000" pitchFamily="2" charset="2"/>
              <a:buChar char="ü"/>
            </a:pPr>
            <a:r>
              <a:rPr lang="en-US" dirty="0"/>
              <a:t>Seizure Recognition</a:t>
            </a:r>
          </a:p>
          <a:p>
            <a:pPr>
              <a:buFont typeface="Wingdings" panose="05000000000000000000" pitchFamily="2" charset="2"/>
              <a:buChar char="ü"/>
            </a:pPr>
            <a:r>
              <a:rPr lang="en-US" dirty="0"/>
              <a:t>First Aid/CPR</a:t>
            </a:r>
          </a:p>
          <a:p>
            <a:pPr>
              <a:buFont typeface="Wingdings" panose="05000000000000000000" pitchFamily="2" charset="2"/>
              <a:buChar char="ü"/>
            </a:pPr>
            <a:r>
              <a:rPr lang="en-US" dirty="0"/>
              <a:t>Medication Administration</a:t>
            </a:r>
          </a:p>
          <a:p>
            <a:pPr>
              <a:buFont typeface="Wingdings" panose="05000000000000000000" pitchFamily="2" charset="2"/>
              <a:buChar char="ü"/>
            </a:pPr>
            <a:r>
              <a:rPr lang="en-US" dirty="0"/>
              <a:t>Gentle Teaching</a:t>
            </a:r>
          </a:p>
          <a:p>
            <a:pPr>
              <a:buFont typeface="Wingdings" panose="05000000000000000000" pitchFamily="2" charset="2"/>
              <a:buChar char="ü"/>
            </a:pPr>
            <a:r>
              <a:rPr lang="en-US" dirty="0"/>
              <a:t>Range of Motion</a:t>
            </a:r>
          </a:p>
          <a:p>
            <a:pPr>
              <a:buFont typeface="Wingdings" panose="05000000000000000000" pitchFamily="2" charset="2"/>
              <a:buChar char="ü"/>
            </a:pPr>
            <a:r>
              <a:rPr lang="en-US" dirty="0"/>
              <a:t>Mobility</a:t>
            </a:r>
          </a:p>
          <a:p>
            <a:pPr>
              <a:buFont typeface="Wingdings" panose="05000000000000000000" pitchFamily="2" charset="2"/>
              <a:buChar char="ü"/>
            </a:pPr>
            <a:r>
              <a:rPr lang="en-US" dirty="0"/>
              <a:t>Keller Fire Extinguisher Use</a:t>
            </a:r>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ü"/>
            </a:pPr>
            <a:endParaRPr lang="en-US" dirty="0"/>
          </a:p>
          <a:p>
            <a:pPr>
              <a:buFont typeface="Wingdings" panose="05000000000000000000" pitchFamily="2" charset="2"/>
              <a:buChar char="ü"/>
            </a:pPr>
            <a:r>
              <a:rPr lang="en-US" dirty="0"/>
              <a:t>Covid 19</a:t>
            </a:r>
          </a:p>
          <a:p>
            <a:pPr>
              <a:buFont typeface="Wingdings" panose="05000000000000000000" pitchFamily="2" charset="2"/>
              <a:buChar char="ü"/>
            </a:pPr>
            <a:r>
              <a:rPr lang="en-US" dirty="0"/>
              <a:t>Adaptive Equipment</a:t>
            </a:r>
          </a:p>
          <a:p>
            <a:pPr>
              <a:buFont typeface="Wingdings" panose="05000000000000000000" pitchFamily="2" charset="2"/>
              <a:buChar char="ü"/>
            </a:pPr>
            <a:r>
              <a:rPr lang="en-US" dirty="0"/>
              <a:t>Cultural Competency/Diversity</a:t>
            </a:r>
          </a:p>
          <a:p>
            <a:pPr>
              <a:buFont typeface="Wingdings" panose="05000000000000000000" pitchFamily="2" charset="2"/>
              <a:buChar char="ü"/>
            </a:pPr>
            <a:r>
              <a:rPr lang="en-US" dirty="0"/>
              <a:t>Abuse/Neglect</a:t>
            </a:r>
          </a:p>
          <a:p>
            <a:pPr>
              <a:buFont typeface="Wingdings" panose="05000000000000000000" pitchFamily="2" charset="2"/>
              <a:buChar char="ü"/>
            </a:pPr>
            <a:r>
              <a:rPr lang="en-US" dirty="0"/>
              <a:t>Team Building</a:t>
            </a:r>
          </a:p>
          <a:p>
            <a:pPr>
              <a:buFont typeface="Wingdings" panose="05000000000000000000" pitchFamily="2" charset="2"/>
              <a:buChar char="ü"/>
            </a:pPr>
            <a:r>
              <a:rPr lang="en-US" dirty="0"/>
              <a:t>Sensitivity</a:t>
            </a:r>
          </a:p>
          <a:p>
            <a:pPr>
              <a:buFont typeface="Wingdings" panose="05000000000000000000" pitchFamily="2" charset="2"/>
              <a:buChar char="ü"/>
            </a:pPr>
            <a:r>
              <a:rPr lang="en-US" dirty="0"/>
              <a:t>Defensive Driving</a:t>
            </a:r>
          </a:p>
          <a:p>
            <a:pPr>
              <a:buFont typeface="Wingdings" panose="05000000000000000000" pitchFamily="2" charset="2"/>
              <a:buChar char="ü"/>
            </a:pPr>
            <a:r>
              <a:rPr lang="en-US" dirty="0"/>
              <a:t>Documentation</a:t>
            </a:r>
          </a:p>
          <a:p>
            <a:pPr>
              <a:buFont typeface="Wingdings" panose="05000000000000000000" pitchFamily="2" charset="2"/>
              <a:buChar char="ü"/>
            </a:pPr>
            <a:r>
              <a:rPr lang="en-US" dirty="0"/>
              <a:t>Community Safety</a:t>
            </a:r>
          </a:p>
          <a:p>
            <a:pPr>
              <a:buFont typeface="Wingdings" panose="05000000000000000000" pitchFamily="2" charset="2"/>
              <a:buChar char="ü"/>
            </a:pPr>
            <a:r>
              <a:rPr lang="en-US" dirty="0"/>
              <a:t>Effective Communication</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7600" y="152400"/>
            <a:ext cx="4898675"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5562600"/>
            <a:ext cx="2209800" cy="113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106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786" y="304800"/>
            <a:ext cx="7543800" cy="822961"/>
          </a:xfrm>
        </p:spPr>
        <p:txBody>
          <a:bodyPr>
            <a:noAutofit/>
          </a:bodyPr>
          <a:lstStyle/>
          <a:p>
            <a:r>
              <a:rPr lang="en-US" sz="3600" b="1" dirty="0">
                <a:solidFill>
                  <a:schemeClr val="accent1"/>
                </a:solidFill>
                <a:latin typeface="Times New Roman" panose="02020603050405020304" pitchFamily="18" charset="0"/>
                <a:cs typeface="Times New Roman" panose="02020603050405020304" pitchFamily="18" charset="0"/>
              </a:rPr>
              <a:t>DPI’s Advocacy </a:t>
            </a:r>
          </a:p>
        </p:txBody>
      </p:sp>
      <p:pic>
        <p:nvPicPr>
          <p:cNvPr id="9" name="Content Placeholder 8"/>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t="-3571"/>
          <a:stretch/>
        </p:blipFill>
        <p:spPr>
          <a:xfrm>
            <a:off x="228600" y="3627985"/>
            <a:ext cx="2590800" cy="2437393"/>
          </a:xfrm>
          <a:ln>
            <a:solidFill>
              <a:schemeClr val="accent2"/>
            </a:solidFill>
          </a:ln>
        </p:spPr>
      </p:pic>
      <p:sp>
        <p:nvSpPr>
          <p:cNvPr id="8" name="TextBox 7"/>
          <p:cNvSpPr txBox="1"/>
          <p:nvPr/>
        </p:nvSpPr>
        <p:spPr>
          <a:xfrm>
            <a:off x="2971800" y="2587503"/>
            <a:ext cx="5867400" cy="3477875"/>
          </a:xfrm>
          <a:prstGeom prst="rect">
            <a:avLst/>
          </a:prstGeom>
          <a:noFill/>
        </p:spPr>
        <p:txBody>
          <a:bodyPr wrap="square" rtlCol="0">
            <a:spAutoFit/>
          </a:bodyPr>
          <a:lstStyle/>
          <a:p>
            <a:r>
              <a:rPr lang="en-US" sz="2000" dirty="0">
                <a:latin typeface="Garamond" panose="02020404030301010803" pitchFamily="18" charset="0"/>
              </a:rPr>
              <a:t>DPI advocates on behalf of the individuals we serve by engaging our state and local legislators, keeping informed on national trends and sharing our advocacy efforts with our families.</a:t>
            </a:r>
          </a:p>
          <a:p>
            <a:endParaRPr lang="en-US" sz="2000" dirty="0">
              <a:latin typeface="Garamond" panose="02020404030301010803" pitchFamily="18" charset="0"/>
            </a:endParaRPr>
          </a:p>
          <a:p>
            <a:r>
              <a:rPr lang="en-US" sz="2000" dirty="0">
                <a:latin typeface="Garamond" panose="02020404030301010803" pitchFamily="18" charset="0"/>
              </a:rPr>
              <a:t>Advocacy engagement at DPI includes inviting legislators to DPI for tours, supporting the annual </a:t>
            </a:r>
            <a:r>
              <a:rPr lang="en-US" sz="2000" b="1" i="1" dirty="0">
                <a:latin typeface="Garamond" panose="02020404030301010803" pitchFamily="18" charset="0"/>
              </a:rPr>
              <a:t>APO Legislative Breakfast</a:t>
            </a:r>
            <a:r>
              <a:rPr lang="en-US" sz="2000" dirty="0">
                <a:latin typeface="Garamond" panose="02020404030301010803" pitchFamily="18" charset="0"/>
              </a:rPr>
              <a:t> in Kansas City, being an active member of </a:t>
            </a:r>
            <a:r>
              <a:rPr lang="en-US" sz="2000" b="1" i="1" dirty="0">
                <a:latin typeface="Garamond" panose="02020404030301010803" pitchFamily="18" charset="0"/>
              </a:rPr>
              <a:t>MARF</a:t>
            </a:r>
            <a:r>
              <a:rPr lang="en-US" sz="2000" dirty="0">
                <a:latin typeface="Garamond" panose="02020404030301010803" pitchFamily="18" charset="0"/>
              </a:rPr>
              <a:t>, attending </a:t>
            </a:r>
            <a:r>
              <a:rPr lang="en-US" sz="2000" b="1" i="1" dirty="0">
                <a:latin typeface="Garamond" panose="02020404030301010803" pitchFamily="18" charset="0"/>
              </a:rPr>
              <a:t>Town Hall </a:t>
            </a:r>
            <a:r>
              <a:rPr lang="en-US" sz="2000" dirty="0">
                <a:latin typeface="Garamond" panose="02020404030301010803" pitchFamily="18" charset="0"/>
              </a:rPr>
              <a:t>meetings, engaging our stakeholders in supporting </a:t>
            </a:r>
            <a:r>
              <a:rPr lang="en-US" sz="2000" b="1" i="1" dirty="0">
                <a:latin typeface="Garamond" panose="02020404030301010803" pitchFamily="18" charset="0"/>
              </a:rPr>
              <a:t>Disability Rights Legislative Day</a:t>
            </a:r>
            <a:r>
              <a:rPr lang="en-US" sz="2000" dirty="0">
                <a:latin typeface="Garamond" panose="02020404030301010803" pitchFamily="18" charset="0"/>
              </a:rPr>
              <a:t> in Jefferson City, and more.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232483"/>
            <a:ext cx="3541648" cy="2282703"/>
          </a:xfrm>
          <a:prstGeom prst="rect">
            <a:avLst/>
          </a:prstGeom>
        </p:spPr>
      </p:pic>
      <p:sp>
        <p:nvSpPr>
          <p:cNvPr id="5" name="Content Placeholder 4">
            <a:extLst>
              <a:ext uri="{FF2B5EF4-FFF2-40B4-BE49-F238E27FC236}">
                <a16:creationId xmlns:a16="http://schemas.microsoft.com/office/drawing/2014/main" id="{E6F9C938-B0B7-4E2E-94E6-B45D4F8617D5}"/>
              </a:ext>
            </a:extLst>
          </p:cNvPr>
          <p:cNvSpPr>
            <a:spLocks noGrp="1"/>
          </p:cNvSpPr>
          <p:nvPr>
            <p:ph sz="half" idx="2"/>
          </p:nvPr>
        </p:nvSpPr>
        <p:spPr>
          <a:xfrm>
            <a:off x="831785" y="1524000"/>
            <a:ext cx="2140015" cy="4517363"/>
          </a:xfrm>
        </p:spPr>
        <p:txBody>
          <a:bodyPr/>
          <a:lstStyle/>
          <a:p>
            <a:endParaRPr lang="en-US" dirty="0"/>
          </a:p>
        </p:txBody>
      </p:sp>
    </p:spTree>
    <p:extLst>
      <p:ext uri="{BB962C8B-B14F-4D97-AF65-F5344CB8AC3E}">
        <p14:creationId xmlns:p14="http://schemas.microsoft.com/office/powerpoint/2010/main" val="170772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19400" y="752784"/>
            <a:ext cx="5334000" cy="82296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chemeClr val="accent1"/>
                </a:solidFill>
                <a:latin typeface="Times New Roman" panose="02020603050405020304" pitchFamily="18" charset="0"/>
                <a:cs typeface="Times New Roman" panose="02020603050405020304" pitchFamily="18" charset="0"/>
              </a:rPr>
              <a:t>DPI’s Advocacy </a:t>
            </a:r>
          </a:p>
        </p:txBody>
      </p:sp>
      <p:sp>
        <p:nvSpPr>
          <p:cNvPr id="6" name="TextBox 5"/>
          <p:cNvSpPr txBox="1"/>
          <p:nvPr/>
        </p:nvSpPr>
        <p:spPr>
          <a:xfrm>
            <a:off x="2819400" y="1923735"/>
            <a:ext cx="5867400" cy="3785652"/>
          </a:xfrm>
          <a:prstGeom prst="rect">
            <a:avLst/>
          </a:prstGeom>
          <a:noFill/>
        </p:spPr>
        <p:txBody>
          <a:bodyPr wrap="square" rtlCol="0">
            <a:spAutoFit/>
          </a:bodyPr>
          <a:lstStyle/>
          <a:p>
            <a:r>
              <a:rPr lang="en-US" sz="2000" dirty="0">
                <a:latin typeface="Garamond" panose="02020404030301010803" pitchFamily="18" charset="0"/>
              </a:rPr>
              <a:t>In addition to DPI’s legislative advocacy,  we are busy advocating for our individuals in our communities, too.  Even during Covid, DPI through telehealth worked to connect with  </a:t>
            </a:r>
            <a:r>
              <a:rPr lang="en-US" sz="2000" i="1" dirty="0">
                <a:latin typeface="Garamond" panose="02020404030301010803" pitchFamily="18" charset="0"/>
              </a:rPr>
              <a:t>Community Leaders. C</a:t>
            </a:r>
            <a:r>
              <a:rPr lang="en-US" sz="2000" dirty="0">
                <a:latin typeface="Garamond" panose="02020404030301010803" pitchFamily="18" charset="0"/>
              </a:rPr>
              <a:t>ommunity advocates are invited to learn about our services, and discuss ways in which they can be engaged in the services we provide in the community.   </a:t>
            </a:r>
          </a:p>
          <a:p>
            <a:endParaRPr lang="en-US" sz="2000" dirty="0">
              <a:latin typeface="Garamond" panose="02020404030301010803" pitchFamily="18" charset="0"/>
            </a:endParaRPr>
          </a:p>
          <a:p>
            <a:r>
              <a:rPr lang="en-US" sz="2000" dirty="0">
                <a:latin typeface="Garamond" panose="02020404030301010803" pitchFamily="18" charset="0"/>
              </a:rPr>
              <a:t>DPI is always looking for ways to help our supporters introduce us to others in the community.  We engage the community socially through out Facebook, Twitter, Instagram and LinkedIn </a:t>
            </a:r>
            <a:r>
              <a:rPr lang="en-US" sz="2000" b="1" i="1" dirty="0">
                <a:latin typeface="Garamond" panose="02020404030301010803" pitchFamily="18" charset="0"/>
              </a:rPr>
              <a:t>social marketing</a:t>
            </a:r>
            <a:r>
              <a:rPr lang="en-US" sz="2000" dirty="0">
                <a:latin typeface="Garamond" panose="02020404030301010803" pitchFamily="18"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1426" y="535421"/>
            <a:ext cx="1557826" cy="15578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7440" y="2465933"/>
            <a:ext cx="1685532" cy="1368787"/>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l="17123" t="22754" r="18754" b="27753"/>
          <a:stretch/>
        </p:blipFill>
        <p:spPr>
          <a:xfrm>
            <a:off x="473295" y="5314253"/>
            <a:ext cx="2105118" cy="99096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049" y="3922481"/>
            <a:ext cx="2478034" cy="1391772"/>
          </a:xfrm>
          <a:prstGeom prst="rect">
            <a:avLst/>
          </a:prstGeom>
        </p:spPr>
      </p:pic>
    </p:spTree>
    <p:extLst>
      <p:ext uri="{BB962C8B-B14F-4D97-AF65-F5344CB8AC3E}">
        <p14:creationId xmlns:p14="http://schemas.microsoft.com/office/powerpoint/2010/main" val="1581539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Planning-Being Responsive</a:t>
            </a:r>
          </a:p>
        </p:txBody>
      </p:sp>
      <p:sp>
        <p:nvSpPr>
          <p:cNvPr id="3" name="Content Placeholder 2"/>
          <p:cNvSpPr>
            <a:spLocks noGrp="1"/>
          </p:cNvSpPr>
          <p:nvPr>
            <p:ph idx="1"/>
          </p:nvPr>
        </p:nvSpPr>
        <p:spPr/>
        <p:txBody>
          <a:bodyPr>
            <a:normAutofit fontScale="70000" lnSpcReduction="20000"/>
          </a:bodyPr>
          <a:lstStyle/>
          <a:p>
            <a:pPr marL="342900" marR="0" lvl="0" indent="-342900">
              <a:lnSpc>
                <a:spcPct val="107000"/>
              </a:lnSpc>
              <a:spcBef>
                <a:spcPts val="0"/>
              </a:spcBef>
              <a:spcAft>
                <a:spcPts val="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National trends articulated by CMS and illuminated through funding and legal actions about meaningful day activities and employment- DPI is in the process of a Capital Campaign to support the building of new community center which will assist with having access to services in Eastern Jackson County.  DPI made the </a:t>
            </a:r>
            <a:r>
              <a:rPr lang="en-US" dirty="0" err="1">
                <a:latin typeface="Times New Roman" panose="02020603050405020304" pitchFamily="18" charset="0"/>
                <a:ea typeface="Calibri" panose="020F0502020204030204" pitchFamily="34" charset="0"/>
                <a:cs typeface="Times New Roman" panose="02020603050405020304" pitchFamily="18" charset="0"/>
              </a:rPr>
              <a:t>Mabee</a:t>
            </a:r>
            <a:r>
              <a:rPr lang="en-US" dirty="0">
                <a:latin typeface="Times New Roman" panose="02020603050405020304" pitchFamily="18" charset="0"/>
                <a:ea typeface="Calibri" panose="020F0502020204030204" pitchFamily="34" charset="0"/>
                <a:cs typeface="Times New Roman" panose="02020603050405020304" pitchFamily="18" charset="0"/>
              </a:rPr>
              <a:t> Grant Challenge in 2020 and hopes to break ground in 2021.</a:t>
            </a:r>
          </a:p>
          <a:p>
            <a:pPr marL="342900" marR="0" lvl="0" indent="-342900">
              <a:lnSpc>
                <a:spcPct val="107000"/>
              </a:lnSpc>
              <a:spcBef>
                <a:spcPts val="0"/>
              </a:spcBef>
              <a:spcAft>
                <a:spcPts val="0"/>
              </a:spcAft>
              <a:buFont typeface="+mj-lt"/>
              <a:buAutoNum type="alphaLcParen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DPI seek to ensure we have a well qualified workforce by seeking support through grants, cost of service fee needs for increase from the State of Missouri and works hard to ensure competitive pay and excellent benefits are offered.</a:t>
            </a:r>
          </a:p>
          <a:p>
            <a:pPr marL="342900" marR="0" lvl="0" indent="-342900">
              <a:lnSpc>
                <a:spcPct val="107000"/>
              </a:lnSpc>
              <a:spcBef>
                <a:spcPts val="0"/>
              </a:spcBef>
              <a:spcAft>
                <a:spcPts val="800"/>
              </a:spcAft>
              <a:buFont typeface="+mj-lt"/>
              <a:buAutoNum type="alphaLcParen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DPI Foundations priorities for children not adult services and the educational issues in the KC School District where foundations priorities are focused due to the crisis</a:t>
            </a:r>
          </a:p>
          <a:p>
            <a:pPr marL="342900" marR="0" lvl="0" indent="-342900">
              <a:lnSpc>
                <a:spcPct val="107000"/>
              </a:lnSpc>
              <a:spcBef>
                <a:spcPts val="0"/>
              </a:spcBef>
              <a:spcAft>
                <a:spcPts val="800"/>
              </a:spcAft>
              <a:buFont typeface="+mj-lt"/>
              <a:buAutoNum type="alphaLcParen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needs and desires of individuals with developmental disabilities and their families</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17490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6200"/>
            <a:ext cx="9144000" cy="1447800"/>
          </a:xfrm>
          <a:prstGeom prst="rect">
            <a:avLst/>
          </a:prstGeom>
        </p:spPr>
      </p:pic>
      <p:sp>
        <p:nvSpPr>
          <p:cNvPr id="4" name="Content Placeholder 3"/>
          <p:cNvSpPr>
            <a:spLocks noGrp="1"/>
          </p:cNvSpPr>
          <p:nvPr>
            <p:ph idx="1"/>
          </p:nvPr>
        </p:nvSpPr>
        <p:spPr/>
        <p:txBody>
          <a:bodyPr>
            <a:normAutofit fontScale="92500" lnSpcReduction="20000"/>
          </a:bodyPr>
          <a:lstStyle/>
          <a:p>
            <a:pPr marL="0" indent="0" algn="ctr">
              <a:buNone/>
            </a:pPr>
            <a:r>
              <a:rPr lang="en-US" sz="4400" dirty="0">
                <a:latin typeface="Californian FB" panose="0207040306080B030204" pitchFamily="18" charset="0"/>
              </a:rPr>
              <a:t>The mission of Developing Potential is to provide quality day services to people having developmental disabilities and support those individuals to reach their fullest potential.</a:t>
            </a:r>
          </a:p>
        </p:txBody>
      </p:sp>
    </p:spTree>
    <p:extLst>
      <p:ext uri="{BB962C8B-B14F-4D97-AF65-F5344CB8AC3E}">
        <p14:creationId xmlns:p14="http://schemas.microsoft.com/office/powerpoint/2010/main" val="2919342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76" y="378044"/>
            <a:ext cx="7543800" cy="1450757"/>
          </a:xfrm>
        </p:spPr>
        <p:txBody>
          <a:bodyPr/>
          <a:lstStyle/>
          <a:p>
            <a:r>
              <a:rPr lang="en-US" b="1" i="1" dirty="0"/>
              <a:t>Goals for the Future </a:t>
            </a:r>
          </a:p>
        </p:txBody>
      </p:sp>
      <p:sp>
        <p:nvSpPr>
          <p:cNvPr id="3" name="Content Placeholder 2"/>
          <p:cNvSpPr>
            <a:spLocks noGrp="1"/>
          </p:cNvSpPr>
          <p:nvPr>
            <p:ph idx="1"/>
          </p:nvPr>
        </p:nvSpPr>
        <p:spPr>
          <a:xfrm>
            <a:off x="609600" y="1103423"/>
            <a:ext cx="6709906" cy="4419600"/>
          </a:xfrm>
        </p:spPr>
        <p:txBody>
          <a:bodyPr>
            <a:normAutofit fontScale="55000" lnSpcReduction="20000"/>
          </a:bodyPr>
          <a:lstStyle/>
          <a:p>
            <a:pPr>
              <a:buFont typeface="Wingdings" panose="05000000000000000000" pitchFamily="2" charset="2"/>
              <a:buChar char="Ø"/>
            </a:pPr>
            <a:r>
              <a:rPr lang="en-US" sz="2900" b="1" i="1" dirty="0">
                <a:latin typeface="Times New Roman" panose="02020603050405020304" pitchFamily="18" charset="0"/>
                <a:cs typeface="Times New Roman" panose="02020603050405020304" pitchFamily="18" charset="0"/>
              </a:rPr>
              <a:t>Continue choices/Individuals plans of care </a:t>
            </a:r>
          </a:p>
          <a:p>
            <a:pPr>
              <a:buFont typeface="Wingdings" panose="05000000000000000000" pitchFamily="2" charset="2"/>
              <a:buChar char="Ø"/>
            </a:pPr>
            <a:endParaRPr lang="en-US" sz="29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b="1" i="1" dirty="0">
                <a:latin typeface="Times New Roman" panose="02020603050405020304" pitchFamily="18" charset="0"/>
                <a:cs typeface="Times New Roman" panose="02020603050405020304" pitchFamily="18" charset="0"/>
              </a:rPr>
              <a:t>Respond to Families needs</a:t>
            </a:r>
          </a:p>
          <a:p>
            <a:pPr>
              <a:buFont typeface="Wingdings" panose="05000000000000000000" pitchFamily="2" charset="2"/>
              <a:buChar char="Ø"/>
            </a:pPr>
            <a:endParaRPr lang="en-US" sz="29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b="1" i="1" dirty="0">
                <a:latin typeface="Times New Roman" panose="02020603050405020304" pitchFamily="18" charset="0"/>
                <a:cs typeface="Times New Roman" panose="02020603050405020304" pitchFamily="18" charset="0"/>
              </a:rPr>
              <a:t>Compliance with HCBS Guidelines</a:t>
            </a:r>
          </a:p>
          <a:p>
            <a:pPr>
              <a:buFont typeface="Wingdings" panose="05000000000000000000" pitchFamily="2" charset="2"/>
              <a:buChar char="Ø"/>
            </a:pPr>
            <a:endParaRPr lang="en-US" sz="29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b="1" i="1" dirty="0">
                <a:latin typeface="Times New Roman" panose="02020603050405020304" pitchFamily="18" charset="0"/>
                <a:cs typeface="Times New Roman" panose="02020603050405020304" pitchFamily="18" charset="0"/>
              </a:rPr>
              <a:t>Community Center Model  to have opportunity for Health and Wellness Activities and meet </a:t>
            </a:r>
          </a:p>
          <a:p>
            <a:pPr>
              <a:buFont typeface="Wingdings" panose="05000000000000000000" pitchFamily="2" charset="2"/>
              <a:buChar char="Ø"/>
            </a:pPr>
            <a:endParaRPr lang="en-US" sz="29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b="1" i="1" dirty="0">
                <a:latin typeface="Times New Roman" panose="02020603050405020304" pitchFamily="18" charset="0"/>
                <a:cs typeface="Times New Roman" panose="02020603050405020304" pitchFamily="18" charset="0"/>
              </a:rPr>
              <a:t>Funding from State and Grants to Support staffing needs</a:t>
            </a:r>
          </a:p>
          <a:p>
            <a:pPr>
              <a:buFont typeface="Wingdings" panose="05000000000000000000" pitchFamily="2" charset="2"/>
              <a:buChar char="Ø"/>
            </a:pPr>
            <a:endParaRPr lang="en-US" sz="29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b="1" i="1" dirty="0">
                <a:latin typeface="Times New Roman" panose="02020603050405020304" pitchFamily="18" charset="0"/>
                <a:cs typeface="Times New Roman" panose="02020603050405020304" pitchFamily="18" charset="0"/>
              </a:rPr>
              <a:t>Making a difference in our community partnership – Strategic Planning to ensure programming needs to our families and persons served.</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020855832"/>
      </p:ext>
    </p:extLst>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
                                            <p:txEl>
                                              <p:pRg st="2" end="2"/>
                                            </p:txEl>
                                          </p:spTgt>
                                        </p:tgtEl>
                                      </p:cBhvr>
                                    </p:animEffect>
                                    <p:animScale>
                                      <p:cBhvr>
                                        <p:cTn id="10" dur="250" autoRev="1" fill="hold"/>
                                        <p:tgtEl>
                                          <p:spTgt spid="3">
                                            <p:txEl>
                                              <p:pRg st="2" end="2"/>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3">
                                            <p:txEl>
                                              <p:pRg st="4" end="4"/>
                                            </p:txEl>
                                          </p:spTgt>
                                        </p:tgtEl>
                                      </p:cBhvr>
                                    </p:animEffect>
                                    <p:animScale>
                                      <p:cBhvr>
                                        <p:cTn id="13" dur="250" autoRev="1" fill="hold"/>
                                        <p:tgtEl>
                                          <p:spTgt spid="3">
                                            <p:txEl>
                                              <p:pRg st="4" end="4"/>
                                            </p:tx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xEl>
                                              <p:pRg st="6" end="6"/>
                                            </p:txEl>
                                          </p:spTgt>
                                        </p:tgtEl>
                                      </p:cBhvr>
                                    </p:animEffect>
                                    <p:animScale>
                                      <p:cBhvr>
                                        <p:cTn id="16" dur="250" autoRev="1" fill="hold"/>
                                        <p:tgtEl>
                                          <p:spTgt spid="3">
                                            <p:txEl>
                                              <p:pRg st="6" end="6"/>
                                            </p:txEl>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3">
                                            <p:txEl>
                                              <p:pRg st="8" end="8"/>
                                            </p:txEl>
                                          </p:spTgt>
                                        </p:tgtEl>
                                      </p:cBhvr>
                                    </p:animEffect>
                                    <p:animScale>
                                      <p:cBhvr>
                                        <p:cTn id="19" dur="250" autoRev="1" fill="hold"/>
                                        <p:tgtEl>
                                          <p:spTgt spid="3">
                                            <p:txEl>
                                              <p:pRg st="8" end="8"/>
                                            </p:txEl>
                                          </p:spTgt>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3">
                                            <p:txEl>
                                              <p:pRg st="10" end="10"/>
                                            </p:txEl>
                                          </p:spTgt>
                                        </p:tgtEl>
                                      </p:cBhvr>
                                    </p:animEffect>
                                    <p:animScale>
                                      <p:cBhvr>
                                        <p:cTn id="22" dur="250" autoRev="1" fill="hold"/>
                                        <p:tgtEl>
                                          <p:spTgt spid="3">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Kari\AppData\Local\Microsoft\Windows\Temporary Internet Files\Content.Outlook\NNXAOXAY\100_8163_jpg.jpg"/>
          <p:cNvPicPr/>
          <p:nvPr/>
        </p:nvPicPr>
        <p:blipFill>
          <a:blip r:embed="rId3" cstate="print"/>
          <a:srcRect/>
          <a:stretch>
            <a:fillRect/>
          </a:stretch>
        </p:blipFill>
        <p:spPr bwMode="auto">
          <a:xfrm>
            <a:off x="4724400" y="0"/>
            <a:ext cx="2514600" cy="2209800"/>
          </a:xfrm>
          <a:prstGeom prst="rect">
            <a:avLst/>
          </a:prstGeom>
          <a:ln>
            <a:noFill/>
          </a:ln>
          <a:effectLst>
            <a:softEdge rad="112500"/>
          </a:effectLst>
        </p:spPr>
      </p:pic>
      <p:pic>
        <p:nvPicPr>
          <p:cNvPr id="18" name="Picture 2" descr="G:\3-Lee's Summit Stuff\Pictures\2016 Outcome Pics for Kari\July-December\LS group photo.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87252" y="2381460"/>
            <a:ext cx="4228147" cy="289832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C:\Users\Kari\AppData\Local\Microsoft\Windows\Temporary Internet Files\Content.Outlook\NNXAOXAY\196_JPG.jpg"/>
          <p:cNvPicPr>
            <a:picLocks noGrp="1"/>
          </p:cNvPicPr>
          <p:nvPr>
            <p:ph idx="4294967295"/>
          </p:nvPr>
        </p:nvPicPr>
        <p:blipFill>
          <a:blip r:embed="rId5" cstate="print"/>
          <a:srcRect/>
          <a:stretch>
            <a:fillRect/>
          </a:stretch>
        </p:blipFill>
        <p:spPr bwMode="auto">
          <a:xfrm rot="5400000">
            <a:off x="0" y="228600"/>
            <a:ext cx="3124200" cy="2667000"/>
          </a:xfrm>
          <a:prstGeom prst="rect">
            <a:avLst/>
          </a:prstGeom>
          <a:ln>
            <a:noFill/>
          </a:ln>
          <a:effectLst>
            <a:softEdge rad="112500"/>
          </a:effectLst>
        </p:spPr>
      </p:pic>
      <p:pic>
        <p:nvPicPr>
          <p:cNvPr id="6" name="Picture 2" descr="\\DPISBS\UserShares\sarnold\My Documents\My Pictures\2008\Water Day July08\Water Day July08 02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066998"/>
            <a:ext cx="4495800" cy="3372460"/>
          </a:xfrm>
          <a:prstGeom prst="rect">
            <a:avLst/>
          </a:prstGeom>
          <a:ln>
            <a:noFill/>
          </a:ln>
          <a:effectLst>
            <a:softEdge rad="112500"/>
          </a:effectLst>
        </p:spPr>
      </p:pic>
      <p:pic>
        <p:nvPicPr>
          <p:cNvPr id="7" name="Picture 6" descr="C:\Users\Kari\AppData\Local\Microsoft\Windows\Temporary Internet Files\Content.Outlook\NNXAOXAY\100_8200_jpg.jpg"/>
          <p:cNvPicPr/>
          <p:nvPr/>
        </p:nvPicPr>
        <p:blipFill>
          <a:blip r:embed="rId7" cstate="print"/>
          <a:srcRect/>
          <a:stretch>
            <a:fillRect/>
          </a:stretch>
        </p:blipFill>
        <p:spPr bwMode="auto">
          <a:xfrm>
            <a:off x="2590800" y="1752600"/>
            <a:ext cx="2893695" cy="2743200"/>
          </a:xfrm>
          <a:prstGeom prst="rect">
            <a:avLst/>
          </a:prstGeom>
          <a:ln>
            <a:noFill/>
          </a:ln>
          <a:effectLst>
            <a:softEdge rad="112500"/>
          </a:effectLst>
        </p:spPr>
      </p:pic>
      <p:pic>
        <p:nvPicPr>
          <p:cNvPr id="8" name="Picture 7" descr="C:\Users\Kari\AppData\Local\Microsoft\Windows\Temporary Internet Files\Content.Outlook\NNXAOXAY\100_8188_jpg.jpg"/>
          <p:cNvPicPr/>
          <p:nvPr/>
        </p:nvPicPr>
        <p:blipFill>
          <a:blip r:embed="rId8" cstate="print"/>
          <a:srcRect/>
          <a:stretch>
            <a:fillRect/>
          </a:stretch>
        </p:blipFill>
        <p:spPr bwMode="auto">
          <a:xfrm>
            <a:off x="7086600" y="0"/>
            <a:ext cx="2057400" cy="2286000"/>
          </a:xfrm>
          <a:prstGeom prst="rect">
            <a:avLst/>
          </a:prstGeom>
          <a:ln>
            <a:noFill/>
          </a:ln>
          <a:effectLst>
            <a:softEdge rad="112500"/>
          </a:effectLst>
        </p:spPr>
      </p:pic>
      <p:pic>
        <p:nvPicPr>
          <p:cNvPr id="9" name="Picture 8" descr="C:\Users\Kari\AppData\Local\Microsoft\Windows\Temporary Internet Files\Content.Outlook\NNXAOXAY\100_8140_jpg.jpg"/>
          <p:cNvPicPr/>
          <p:nvPr/>
        </p:nvPicPr>
        <p:blipFill>
          <a:blip r:embed="rId9" cstate="print"/>
          <a:srcRect/>
          <a:stretch>
            <a:fillRect/>
          </a:stretch>
        </p:blipFill>
        <p:spPr bwMode="auto">
          <a:xfrm>
            <a:off x="0" y="5334000"/>
            <a:ext cx="2057400" cy="1524000"/>
          </a:xfrm>
          <a:prstGeom prst="rect">
            <a:avLst/>
          </a:prstGeom>
          <a:ln>
            <a:noFill/>
          </a:ln>
          <a:effectLst>
            <a:softEdge rad="112500"/>
          </a:effectLst>
        </p:spPr>
      </p:pic>
      <p:pic>
        <p:nvPicPr>
          <p:cNvPr id="11" name="Picture 10" descr="C:\Users\Kari\AppData\Local\Microsoft\Windows\Temporary Internet Files\Content.Outlook\NNXAOXAY\100_8157_jpg.jpg"/>
          <p:cNvPicPr/>
          <p:nvPr/>
        </p:nvPicPr>
        <p:blipFill>
          <a:blip r:embed="rId10" cstate="print"/>
          <a:srcRect/>
          <a:stretch>
            <a:fillRect/>
          </a:stretch>
        </p:blipFill>
        <p:spPr bwMode="auto">
          <a:xfrm>
            <a:off x="7848600" y="5257800"/>
            <a:ext cx="1295400" cy="1600200"/>
          </a:xfrm>
          <a:prstGeom prst="rect">
            <a:avLst/>
          </a:prstGeom>
          <a:ln>
            <a:noFill/>
          </a:ln>
          <a:effectLst>
            <a:softEdge rad="112500"/>
          </a:effectLst>
        </p:spPr>
      </p:pic>
      <p:pic>
        <p:nvPicPr>
          <p:cNvPr id="12" name="Picture 11" descr="C:\Users\Kari\AppData\Local\Microsoft\Windows\Temporary Internet Files\Content.Outlook\NNXAOXAY\paulette (2).jpg"/>
          <p:cNvPicPr/>
          <p:nvPr/>
        </p:nvPicPr>
        <p:blipFill>
          <a:blip r:embed="rId11" cstate="print"/>
          <a:srcRect/>
          <a:stretch>
            <a:fillRect/>
          </a:stretch>
        </p:blipFill>
        <p:spPr bwMode="auto">
          <a:xfrm>
            <a:off x="2362200" y="0"/>
            <a:ext cx="1447800" cy="2133600"/>
          </a:xfrm>
          <a:prstGeom prst="rect">
            <a:avLst/>
          </a:prstGeom>
          <a:ln>
            <a:noFill/>
          </a:ln>
          <a:effectLst>
            <a:softEdge rad="112500"/>
          </a:effectLst>
        </p:spPr>
      </p:pic>
      <p:pic>
        <p:nvPicPr>
          <p:cNvPr id="14" name="Picture 13" descr="C:\Users\Kari\AppData\Local\Microsoft\Windows\Temporary Internet Files\Content.Outlook\NNXAOXAY\Greg driving.jpg"/>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81200" y="5334000"/>
            <a:ext cx="3352800" cy="1524000"/>
          </a:xfrm>
          <a:prstGeom prst="rect">
            <a:avLst/>
          </a:prstGeom>
          <a:ln>
            <a:noFill/>
          </a:ln>
          <a:effectLst>
            <a:softEdge rad="112500"/>
          </a:effectLst>
        </p:spPr>
      </p:pic>
      <p:pic>
        <p:nvPicPr>
          <p:cNvPr id="15" name="Picture 14" descr="C:\Users\Kari\AppData\Local\Microsoft\Windows\Temporary Internet Files\Content.Outlook\NNXAOXAY\10-26-12 036.JPG"/>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33800" y="0"/>
            <a:ext cx="1143000" cy="1828800"/>
          </a:xfrm>
          <a:prstGeom prst="rect">
            <a:avLst/>
          </a:prstGeom>
          <a:ln>
            <a:noFill/>
          </a:ln>
          <a:effectLst>
            <a:softEdge rad="112500"/>
          </a:effectLst>
        </p:spPr>
      </p:pic>
      <p:sp>
        <p:nvSpPr>
          <p:cNvPr id="16" name="Rectangle 15"/>
          <p:cNvSpPr/>
          <p:nvPr/>
        </p:nvSpPr>
        <p:spPr>
          <a:xfrm>
            <a:off x="-228600" y="914400"/>
            <a:ext cx="9144000" cy="1569660"/>
          </a:xfrm>
          <a:prstGeom prst="rect">
            <a:avLst/>
          </a:prstGeom>
          <a:noFill/>
        </p:spPr>
        <p:txBody>
          <a:bodyPr wrap="square" lIns="91440" tIns="45720" rIns="91440" bIns="45720">
            <a:spAutoFit/>
          </a:bodyPr>
          <a:lstStyle/>
          <a:p>
            <a:pPr algn="ctr"/>
            <a:endParaRPr lang="en-US"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Edwardian Script ITC" pitchFamily="66" charset="0"/>
              <a:cs typeface="Aparajita" pitchFamily="34" charset="0"/>
            </a:endParaRPr>
          </a:p>
        </p:txBody>
      </p:sp>
      <p:pic>
        <p:nvPicPr>
          <p:cNvPr id="17" name="Picture 16" descr="C:\Users\Kari\AppData\Local\Microsoft\Windows\Temporary Internet Files\Content.Outlook\NNXAOXAY\7-23-13 005.jpg"/>
          <p:cNvPicPr/>
          <p:nvPr/>
        </p:nvPicPr>
        <p:blipFill>
          <a:blip r:embed="rId14" cstate="email">
            <a:extLst>
              <a:ext uri="{28A0092B-C50C-407E-A947-70E740481C1C}">
                <a14:useLocalDpi xmlns:a14="http://schemas.microsoft.com/office/drawing/2010/main"/>
              </a:ext>
            </a:extLst>
          </a:blip>
          <a:srcRect/>
          <a:stretch>
            <a:fillRect/>
          </a:stretch>
        </p:blipFill>
        <p:spPr bwMode="auto">
          <a:xfrm>
            <a:off x="5257800" y="5316279"/>
            <a:ext cx="2743200" cy="1541721"/>
          </a:xfrm>
          <a:prstGeom prst="rect">
            <a:avLst/>
          </a:prstGeom>
          <a:ln>
            <a:noFill/>
          </a:ln>
          <a:effectLst>
            <a:softEdge rad="112500"/>
          </a:effectLst>
        </p:spPr>
      </p:pic>
    </p:spTree>
    <p:extLst>
      <p:ext uri="{BB962C8B-B14F-4D97-AF65-F5344CB8AC3E}">
        <p14:creationId xmlns:p14="http://schemas.microsoft.com/office/powerpoint/2010/main" val="124629777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1000" fill="hold"/>
                                        <p:tgtEl>
                                          <p:spTgt spid="17"/>
                                        </p:tgtEl>
                                        <p:attrNameLst>
                                          <p:attrName>ppt_x</p:attrName>
                                        </p:attrNameLst>
                                      </p:cBhvr>
                                      <p:tavLst>
                                        <p:tav tm="0">
                                          <p:val>
                                            <p:strVal val="#ppt_x"/>
                                          </p:val>
                                        </p:tav>
                                        <p:tav tm="100000">
                                          <p:val>
                                            <p:strVal val="#ppt_x"/>
                                          </p:val>
                                        </p:tav>
                                      </p:tavLst>
                                    </p:anim>
                                    <p:anim calcmode="lin" valueType="num">
                                      <p:cBhvr additive="base">
                                        <p:cTn id="5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2000" fill="hold"/>
                                        <p:tgtEl>
                                          <p:spTgt spid="14"/>
                                        </p:tgtEl>
                                        <p:attrNameLst>
                                          <p:attrName>ppt_x</p:attrName>
                                        </p:attrNameLst>
                                      </p:cBhvr>
                                      <p:tavLst>
                                        <p:tav tm="0">
                                          <p:val>
                                            <p:strVal val="#ppt_x"/>
                                          </p:val>
                                        </p:tav>
                                        <p:tav tm="100000">
                                          <p:val>
                                            <p:strVal val="#ppt_x"/>
                                          </p:val>
                                        </p:tav>
                                      </p:tavLst>
                                    </p:anim>
                                    <p:anim calcmode="lin" valueType="num">
                                      <p:cBhvr additive="base">
                                        <p:cTn id="62" dur="2000" fill="hold"/>
                                        <p:tgtEl>
                                          <p:spTgt spid="14"/>
                                        </p:tgtEl>
                                        <p:attrNameLst>
                                          <p:attrName>ppt_y</p:attrName>
                                        </p:attrNameLst>
                                      </p:cBhvr>
                                      <p:tavLst>
                                        <p:tav tm="0">
                                          <p:val>
                                            <p:strVal val="0-#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000" fill="hold"/>
                                        <p:tgtEl>
                                          <p:spTgt spid="15"/>
                                        </p:tgtEl>
                                        <p:attrNameLst>
                                          <p:attrName>ppt_x</p:attrName>
                                        </p:attrNameLst>
                                      </p:cBhvr>
                                      <p:tavLst>
                                        <p:tav tm="0">
                                          <p:val>
                                            <p:strVal val="#ppt_x"/>
                                          </p:val>
                                        </p:tav>
                                        <p:tav tm="100000">
                                          <p:val>
                                            <p:strVal val="#ppt_x"/>
                                          </p:val>
                                        </p:tav>
                                      </p:tavLst>
                                    </p:anim>
                                    <p:anim calcmode="lin" valueType="num">
                                      <p:cBhvr additive="base">
                                        <p:cTn id="6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4A2F-A954-4C1D-9C8F-875950D07F8F}"/>
              </a:ext>
            </a:extLst>
          </p:cNvPr>
          <p:cNvSpPr>
            <a:spLocks noGrp="1"/>
          </p:cNvSpPr>
          <p:nvPr>
            <p:ph type="title"/>
          </p:nvPr>
        </p:nvSpPr>
        <p:spPr/>
        <p:txBody>
          <a:bodyPr/>
          <a:lstStyle/>
          <a:p>
            <a:r>
              <a:rPr lang="en-US" dirty="0"/>
              <a:t>Developing Potential, Inc.</a:t>
            </a:r>
          </a:p>
        </p:txBody>
      </p:sp>
      <p:pic>
        <p:nvPicPr>
          <p:cNvPr id="7" name="Picture Placeholder 6">
            <a:extLst>
              <a:ext uri="{FF2B5EF4-FFF2-40B4-BE49-F238E27FC236}">
                <a16:creationId xmlns:a16="http://schemas.microsoft.com/office/drawing/2014/main" id="{A7E9DC4C-32C3-4241-A59B-D220EB34D584}"/>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CF1624F-1642-4FD1-80AF-96F187E6D814}"/>
              </a:ext>
            </a:extLst>
          </p:cNvPr>
          <p:cNvSpPr>
            <a:spLocks noGrp="1"/>
          </p:cNvSpPr>
          <p:nvPr>
            <p:ph type="body" sz="half" idx="2"/>
          </p:nvPr>
        </p:nvSpPr>
        <p:spPr>
          <a:xfrm>
            <a:off x="609599" y="5367338"/>
            <a:ext cx="6347714" cy="881062"/>
          </a:xfrm>
        </p:spPr>
        <p:txBody>
          <a:bodyPr>
            <a:normAutofit/>
          </a:bodyPr>
          <a:lstStyle/>
          <a:p>
            <a:pPr>
              <a:spcBef>
                <a:spcPts val="0"/>
              </a:spcBef>
            </a:pPr>
            <a:r>
              <a:rPr lang="en-US" dirty="0"/>
              <a:t>Mailing Address – 251 NW Executive Way, Suite 200</a:t>
            </a:r>
          </a:p>
          <a:p>
            <a:pPr>
              <a:spcBef>
                <a:spcPts val="0"/>
              </a:spcBef>
            </a:pPr>
            <a:r>
              <a:rPr lang="en-US" dirty="0"/>
              <a:t>Lee’s Summit, Missouri 64050</a:t>
            </a:r>
          </a:p>
          <a:p>
            <a:pPr>
              <a:spcBef>
                <a:spcPts val="0"/>
              </a:spcBef>
            </a:pPr>
            <a:r>
              <a:rPr lang="en-US" dirty="0"/>
              <a:t>816-525-6000, ext. 101</a:t>
            </a:r>
          </a:p>
          <a:p>
            <a:pPr>
              <a:spcBef>
                <a:spcPts val="0"/>
              </a:spcBef>
            </a:pPr>
            <a:r>
              <a:rPr lang="en-US" dirty="0">
                <a:hlinkClick r:id="rId3"/>
              </a:rPr>
              <a:t>www.developingpotential.org</a:t>
            </a:r>
            <a:r>
              <a:rPr lang="en-US" dirty="0"/>
              <a:t> </a:t>
            </a:r>
          </a:p>
          <a:p>
            <a:endParaRPr lang="en-US" dirty="0"/>
          </a:p>
        </p:txBody>
      </p:sp>
    </p:spTree>
    <p:extLst>
      <p:ext uri="{BB962C8B-B14F-4D97-AF65-F5344CB8AC3E}">
        <p14:creationId xmlns:p14="http://schemas.microsoft.com/office/powerpoint/2010/main" val="46103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45719"/>
          </a:xfrm>
        </p:spPr>
        <p:txBody>
          <a:bodyPr>
            <a:normAutofit fontScale="90000"/>
          </a:bodyPr>
          <a:lstStyle/>
          <a:p>
            <a:pPr algn="ctr"/>
            <a:r>
              <a:rPr lang="en-US" dirty="0"/>
              <a:t>Thank you for your support</a:t>
            </a:r>
          </a:p>
        </p:txBody>
      </p:sp>
      <p:pic>
        <p:nvPicPr>
          <p:cNvPr id="5" name="Content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D8C1D36B-C15A-491B-94AD-DD75D3B52D63}"/>
              </a:ext>
            </a:extLst>
          </p:cNvPr>
          <p:cNvSpPr>
            <a:spLocks noGrp="1"/>
          </p:cNvSpPr>
          <p:nvPr>
            <p:ph type="body" sz="half" idx="2"/>
          </p:nvPr>
        </p:nvSpPr>
        <p:spPr>
          <a:xfrm>
            <a:off x="609599" y="5367338"/>
            <a:ext cx="6347714" cy="1185862"/>
          </a:xfrm>
        </p:spPr>
        <p:txBody>
          <a:bodyPr>
            <a:normAutofit lnSpcReduction="10000"/>
          </a:bodyPr>
          <a:lstStyle/>
          <a:p>
            <a:r>
              <a:rPr lang="en-US" dirty="0"/>
              <a:t>DPI is a not for profit 501 C Organization.</a:t>
            </a:r>
          </a:p>
          <a:p>
            <a:r>
              <a:rPr lang="en-US" dirty="0"/>
              <a:t>CARF accredited- since 1994</a:t>
            </a:r>
          </a:p>
          <a:p>
            <a:r>
              <a:rPr lang="en-US" dirty="0"/>
              <a:t>Funding provided by Department of Mental Health, State of Missouri</a:t>
            </a:r>
          </a:p>
          <a:p>
            <a:r>
              <a:rPr lang="en-US" dirty="0"/>
              <a:t>Funding provided by </a:t>
            </a:r>
            <a:r>
              <a:rPr lang="en-US" dirty="0" err="1"/>
              <a:t>eitas</a:t>
            </a:r>
            <a:r>
              <a:rPr lang="en-US" dirty="0"/>
              <a:t>- Jackson County Board of Services </a:t>
            </a:r>
          </a:p>
          <a:p>
            <a:endParaRPr lang="en-US" dirty="0"/>
          </a:p>
        </p:txBody>
      </p:sp>
    </p:spTree>
    <p:extLst>
      <p:ext uri="{BB962C8B-B14F-4D97-AF65-F5344CB8AC3E}">
        <p14:creationId xmlns:p14="http://schemas.microsoft.com/office/powerpoint/2010/main" val="218812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86605"/>
            <a:ext cx="7543800" cy="856396"/>
          </a:xfrm>
        </p:spPr>
        <p:txBody>
          <a:bodyPr>
            <a:noAutofit/>
          </a:bodyPr>
          <a:lstStyle/>
          <a:p>
            <a:r>
              <a:rPr lang="en-US" sz="5400" dirty="0">
                <a:latin typeface="Aharoni" pitchFamily="2" charset="-79"/>
                <a:cs typeface="Aharoni" pitchFamily="2" charset="-79"/>
              </a:rPr>
              <a:t>Demographic Data</a:t>
            </a:r>
          </a:p>
        </p:txBody>
      </p:sp>
      <p:sp>
        <p:nvSpPr>
          <p:cNvPr id="6" name="Text Placeholder 5"/>
          <p:cNvSpPr>
            <a:spLocks noGrp="1"/>
          </p:cNvSpPr>
          <p:nvPr>
            <p:ph type="body" idx="1"/>
          </p:nvPr>
        </p:nvSpPr>
        <p:spPr>
          <a:xfrm>
            <a:off x="455613" y="1219201"/>
            <a:ext cx="4040188" cy="685800"/>
          </a:xfrm>
        </p:spPr>
        <p:style>
          <a:lnRef idx="3">
            <a:schemeClr val="lt1"/>
          </a:lnRef>
          <a:fillRef idx="1">
            <a:schemeClr val="dk1"/>
          </a:fillRef>
          <a:effectRef idx="1">
            <a:schemeClr val="dk1"/>
          </a:effectRef>
          <a:fontRef idx="minor">
            <a:schemeClr val="lt1"/>
          </a:fontRef>
        </p:style>
        <p:txBody>
          <a:bodyPr>
            <a:normAutofit/>
          </a:bodyPr>
          <a:lstStyle/>
          <a:p>
            <a:pPr algn="ctr"/>
            <a:r>
              <a:rPr lang="en-US" sz="2400" b="1" dirty="0">
                <a:solidFill>
                  <a:schemeClr val="bg1"/>
                </a:solidFill>
                <a:latin typeface="Aharoni" pitchFamily="2" charset="-79"/>
                <a:cs typeface="Aharoni" pitchFamily="2" charset="-79"/>
              </a:rPr>
              <a:t>Ethnicity</a:t>
            </a:r>
          </a:p>
        </p:txBody>
      </p:sp>
      <p:sp>
        <p:nvSpPr>
          <p:cNvPr id="7" name="Content Placeholder 6"/>
          <p:cNvSpPr>
            <a:spLocks noGrp="1"/>
          </p:cNvSpPr>
          <p:nvPr>
            <p:ph sz="half" idx="2"/>
          </p:nvPr>
        </p:nvSpPr>
        <p:spPr>
          <a:xfrm>
            <a:off x="457200" y="2005565"/>
            <a:ext cx="4040188" cy="2209800"/>
          </a:xfrm>
        </p:spPr>
        <p:style>
          <a:lnRef idx="1">
            <a:schemeClr val="dk1"/>
          </a:lnRef>
          <a:fillRef idx="2">
            <a:schemeClr val="dk1"/>
          </a:fillRef>
          <a:effectRef idx="1">
            <a:schemeClr val="dk1"/>
          </a:effectRef>
          <a:fontRef idx="minor">
            <a:schemeClr val="dk1"/>
          </a:fontRef>
        </p:style>
        <p:txBody>
          <a:bodyPr anchor="ctr">
            <a:noAutofit/>
          </a:bodyPr>
          <a:lstStyle/>
          <a:p>
            <a:pPr algn="ctr">
              <a:lnSpc>
                <a:spcPct val="100000"/>
              </a:lnSpc>
              <a:spcBef>
                <a:spcPts val="600"/>
              </a:spcBef>
              <a:spcAft>
                <a:spcPts val="0"/>
              </a:spcAft>
              <a:buNone/>
            </a:pPr>
            <a:r>
              <a:rPr lang="en-US" sz="2400" dirty="0"/>
              <a:t>African 18 % American~Caucasion~74% </a:t>
            </a:r>
          </a:p>
          <a:p>
            <a:pPr algn="ctr">
              <a:lnSpc>
                <a:spcPct val="100000"/>
              </a:lnSpc>
              <a:spcBef>
                <a:spcPts val="600"/>
              </a:spcBef>
              <a:spcAft>
                <a:spcPts val="0"/>
              </a:spcAft>
              <a:buNone/>
            </a:pPr>
            <a:r>
              <a:rPr lang="en-US" sz="2400" dirty="0"/>
              <a:t>Asian~3%</a:t>
            </a:r>
          </a:p>
          <a:p>
            <a:pPr algn="ctr">
              <a:lnSpc>
                <a:spcPct val="100000"/>
              </a:lnSpc>
              <a:spcBef>
                <a:spcPts val="600"/>
              </a:spcBef>
              <a:spcAft>
                <a:spcPts val="0"/>
              </a:spcAft>
              <a:buNone/>
            </a:pPr>
            <a:r>
              <a:rPr lang="en-US" sz="2400" dirty="0"/>
              <a:t>Hispanic~3%</a:t>
            </a:r>
          </a:p>
          <a:p>
            <a:pPr algn="ctr">
              <a:lnSpc>
                <a:spcPct val="100000"/>
              </a:lnSpc>
              <a:spcBef>
                <a:spcPts val="600"/>
              </a:spcBef>
              <a:spcAft>
                <a:spcPts val="0"/>
              </a:spcAft>
              <a:buNone/>
            </a:pPr>
            <a:r>
              <a:rPr lang="en-US" sz="2400" dirty="0"/>
              <a:t>Other~2 %</a:t>
            </a:r>
          </a:p>
        </p:txBody>
      </p:sp>
      <p:sp>
        <p:nvSpPr>
          <p:cNvPr id="8" name="Text Placeholder 7"/>
          <p:cNvSpPr>
            <a:spLocks noGrp="1"/>
          </p:cNvSpPr>
          <p:nvPr>
            <p:ph type="body" sz="quarter" idx="3"/>
          </p:nvPr>
        </p:nvSpPr>
        <p:spPr>
          <a:xfrm>
            <a:off x="4645025" y="1167059"/>
            <a:ext cx="4041775" cy="737942"/>
          </a:xfrm>
        </p:spPr>
        <p:style>
          <a:lnRef idx="3">
            <a:schemeClr val="lt1"/>
          </a:lnRef>
          <a:fillRef idx="1">
            <a:schemeClr val="dk1"/>
          </a:fillRef>
          <a:effectRef idx="1">
            <a:schemeClr val="dk1"/>
          </a:effectRef>
          <a:fontRef idx="minor">
            <a:schemeClr val="lt1"/>
          </a:fontRef>
        </p:style>
        <p:txBody>
          <a:bodyPr>
            <a:noAutofit/>
          </a:bodyPr>
          <a:lstStyle/>
          <a:p>
            <a:pPr algn="ctr"/>
            <a:r>
              <a:rPr lang="en-US" sz="2400" b="1" dirty="0">
                <a:solidFill>
                  <a:schemeClr val="bg1"/>
                </a:solidFill>
                <a:latin typeface="Aharoni" pitchFamily="2" charset="-79"/>
                <a:cs typeface="Aharoni" pitchFamily="2" charset="-79"/>
              </a:rPr>
              <a:t>Living Arrangement</a:t>
            </a:r>
          </a:p>
        </p:txBody>
      </p:sp>
      <p:sp>
        <p:nvSpPr>
          <p:cNvPr id="9" name="Content Placeholder 8"/>
          <p:cNvSpPr>
            <a:spLocks noGrp="1"/>
          </p:cNvSpPr>
          <p:nvPr>
            <p:ph sz="quarter" idx="4"/>
          </p:nvPr>
        </p:nvSpPr>
        <p:spPr>
          <a:xfrm>
            <a:off x="4641711" y="2005565"/>
            <a:ext cx="4041775" cy="1589088"/>
          </a:xfrm>
        </p:spPr>
        <p:style>
          <a:lnRef idx="1">
            <a:schemeClr val="dk1"/>
          </a:lnRef>
          <a:fillRef idx="2">
            <a:schemeClr val="dk1"/>
          </a:fillRef>
          <a:effectRef idx="1">
            <a:schemeClr val="dk1"/>
          </a:effectRef>
          <a:fontRef idx="minor">
            <a:schemeClr val="dk1"/>
          </a:fontRef>
        </p:style>
        <p:txBody>
          <a:bodyPr anchor="ctr">
            <a:normAutofit/>
          </a:bodyPr>
          <a:lstStyle/>
          <a:p>
            <a:pPr algn="ctr">
              <a:lnSpc>
                <a:spcPct val="100000"/>
              </a:lnSpc>
              <a:spcBef>
                <a:spcPts val="600"/>
              </a:spcBef>
              <a:spcAft>
                <a:spcPts val="0"/>
              </a:spcAft>
              <a:buNone/>
            </a:pPr>
            <a:r>
              <a:rPr lang="en-US" sz="2400" dirty="0">
                <a:solidFill>
                  <a:schemeClr val="tx1"/>
                </a:solidFill>
              </a:rPr>
              <a:t>Natural Home~65%</a:t>
            </a:r>
          </a:p>
          <a:p>
            <a:pPr algn="ctr">
              <a:lnSpc>
                <a:spcPct val="100000"/>
              </a:lnSpc>
              <a:spcBef>
                <a:spcPts val="600"/>
              </a:spcBef>
              <a:spcAft>
                <a:spcPts val="0"/>
              </a:spcAft>
              <a:buNone/>
            </a:pPr>
            <a:r>
              <a:rPr lang="en-US" sz="2400" dirty="0"/>
              <a:t>Residential Program~32%</a:t>
            </a:r>
          </a:p>
          <a:p>
            <a:pPr algn="ctr">
              <a:lnSpc>
                <a:spcPct val="100000"/>
              </a:lnSpc>
              <a:spcBef>
                <a:spcPts val="600"/>
              </a:spcBef>
              <a:spcAft>
                <a:spcPts val="0"/>
              </a:spcAft>
              <a:buNone/>
            </a:pPr>
            <a:r>
              <a:rPr lang="en-US" sz="2400" dirty="0"/>
              <a:t>Lives Independently~3%</a:t>
            </a:r>
          </a:p>
        </p:txBody>
      </p:sp>
      <p:sp>
        <p:nvSpPr>
          <p:cNvPr id="10" name="Text Placeholder 7"/>
          <p:cNvSpPr txBox="1">
            <a:spLocks/>
          </p:cNvSpPr>
          <p:nvPr/>
        </p:nvSpPr>
        <p:spPr>
          <a:xfrm>
            <a:off x="4641711" y="3675340"/>
            <a:ext cx="4041775" cy="715355"/>
          </a:xfrm>
          <a:prstGeom prst="rect">
            <a:avLst/>
          </a:prstGeom>
        </p:spPr>
        <p:style>
          <a:lnRef idx="3">
            <a:schemeClr val="lt1"/>
          </a:lnRef>
          <a:fillRef idx="1">
            <a:schemeClr val="dk1"/>
          </a:fillRef>
          <a:effectRef idx="1">
            <a:schemeClr val="dk1"/>
          </a:effectRef>
          <a:fontRef idx="minor">
            <a:schemeClr val="lt1"/>
          </a:fontRef>
        </p:style>
        <p:txBody>
          <a:bodyPr vert="horz" lIns="146304" tIns="91440" rtlCol="0" anchor="ctr">
            <a:normAutofit/>
          </a:bodyPr>
          <a:lstStyle/>
          <a:p>
            <a:pPr marL="0"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400" b="1" i="0" u="none" strike="noStrike" kern="1200" cap="all" spc="0" normalizeH="0" baseline="0" noProof="0" dirty="0">
                <a:ln>
                  <a:noFill/>
                </a:ln>
                <a:solidFill>
                  <a:schemeClr val="bg1"/>
                </a:solidFill>
                <a:effectLst/>
                <a:uLnTx/>
                <a:uFillTx/>
                <a:latin typeface="Aharoni" pitchFamily="2" charset="-79"/>
                <a:cs typeface="Aharoni" pitchFamily="2" charset="-79"/>
              </a:rPr>
              <a:t>Age</a:t>
            </a:r>
            <a:r>
              <a:rPr kumimoji="0" lang="en-US" sz="2400" b="1" i="0" u="none" strike="noStrike" kern="1200" cap="all" spc="0" normalizeH="0" noProof="0" dirty="0">
                <a:ln>
                  <a:noFill/>
                </a:ln>
                <a:solidFill>
                  <a:schemeClr val="bg1"/>
                </a:solidFill>
                <a:effectLst/>
                <a:uLnTx/>
                <a:uFillTx/>
                <a:latin typeface="Aharoni" pitchFamily="2" charset="-79"/>
                <a:cs typeface="Aharoni" pitchFamily="2" charset="-79"/>
              </a:rPr>
              <a:t> Range</a:t>
            </a:r>
            <a:endParaRPr kumimoji="0" lang="en-US" sz="2400" b="1" i="0" u="none" strike="noStrike" kern="1200" cap="all" spc="0" normalizeH="0" baseline="0" noProof="0" dirty="0">
              <a:ln>
                <a:noFill/>
              </a:ln>
              <a:solidFill>
                <a:schemeClr val="bg1"/>
              </a:solidFill>
              <a:effectLst/>
              <a:uLnTx/>
              <a:uFillTx/>
              <a:latin typeface="Aharoni" pitchFamily="2" charset="-79"/>
              <a:cs typeface="Aharoni" pitchFamily="2" charset="-79"/>
            </a:endParaRPr>
          </a:p>
        </p:txBody>
      </p:sp>
      <p:sp>
        <p:nvSpPr>
          <p:cNvPr id="12" name="Content Placeholder 8"/>
          <p:cNvSpPr txBox="1">
            <a:spLocks/>
          </p:cNvSpPr>
          <p:nvPr/>
        </p:nvSpPr>
        <p:spPr>
          <a:xfrm>
            <a:off x="4641711" y="4511136"/>
            <a:ext cx="4041775" cy="1589351"/>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lnSpcReduction="10000"/>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lang="en-US" sz="2400" dirty="0">
                <a:solidFill>
                  <a:schemeClr val="tx1"/>
                </a:solidFill>
              </a:rPr>
              <a:t>20</a:t>
            </a:r>
            <a:r>
              <a:rPr kumimoji="0" lang="en-US" sz="2400" b="0" i="0" u="none" strike="noStrike" kern="1200" cap="none" spc="0" normalizeH="0" baseline="0" noProof="0" dirty="0">
                <a:ln>
                  <a:noFill/>
                </a:ln>
                <a:solidFill>
                  <a:schemeClr val="tx1"/>
                </a:solidFill>
                <a:effectLst/>
                <a:uLnTx/>
                <a:uFillTx/>
                <a:latin typeface="+mn-lt"/>
                <a:ea typeface="+mn-ea"/>
                <a:cs typeface="+mn-cs"/>
              </a:rPr>
              <a:t> to 35~49%</a:t>
            </a:r>
          </a:p>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lang="en-US" sz="2400" dirty="0"/>
              <a:t>36 to 45~21%</a:t>
            </a:r>
          </a:p>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kumimoji="0" lang="en-US" sz="2400" b="0" i="0" u="none" strike="noStrike" kern="1200" cap="none" spc="0" normalizeH="0" baseline="0" noProof="0" dirty="0">
                <a:ln>
                  <a:noFill/>
                </a:ln>
                <a:solidFill>
                  <a:schemeClr val="dk1"/>
                </a:solidFill>
                <a:effectLst/>
                <a:uLnTx/>
                <a:uFillTx/>
                <a:latin typeface="+mn-lt"/>
                <a:ea typeface="+mn-ea"/>
                <a:cs typeface="+mn-cs"/>
              </a:rPr>
              <a:t>46</a:t>
            </a:r>
            <a:r>
              <a:rPr kumimoji="0" lang="en-US" sz="2400" b="0" i="0" u="none" strike="noStrike" kern="1200" cap="none" spc="0" normalizeH="0" noProof="0" dirty="0">
                <a:ln>
                  <a:noFill/>
                </a:ln>
                <a:solidFill>
                  <a:schemeClr val="dk1"/>
                </a:solidFill>
                <a:effectLst/>
                <a:uLnTx/>
                <a:uFillTx/>
                <a:latin typeface="+mn-lt"/>
                <a:ea typeface="+mn-ea"/>
                <a:cs typeface="+mn-cs"/>
              </a:rPr>
              <a:t> to </a:t>
            </a:r>
            <a:r>
              <a:rPr kumimoji="0" lang="en-US" sz="2400" b="0" i="0" u="none" strike="noStrike" kern="1200" cap="none" spc="0" normalizeH="0" baseline="0" noProof="0" dirty="0">
                <a:ln>
                  <a:noFill/>
                </a:ln>
                <a:solidFill>
                  <a:schemeClr val="dk1"/>
                </a:solidFill>
                <a:effectLst/>
                <a:uLnTx/>
                <a:uFillTx/>
                <a:latin typeface="+mn-lt"/>
                <a:ea typeface="+mn-ea"/>
                <a:cs typeface="+mn-cs"/>
              </a:rPr>
              <a:t>55~17%</a:t>
            </a:r>
          </a:p>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lang="en-US" sz="2400" dirty="0"/>
              <a:t>Over 55~13%</a:t>
            </a: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13" name="Text Placeholder 7"/>
          <p:cNvSpPr txBox="1">
            <a:spLocks/>
          </p:cNvSpPr>
          <p:nvPr/>
        </p:nvSpPr>
        <p:spPr>
          <a:xfrm>
            <a:off x="455613" y="4362574"/>
            <a:ext cx="4041775" cy="715355"/>
          </a:xfrm>
          <a:prstGeom prst="rect">
            <a:avLst/>
          </a:prstGeom>
        </p:spPr>
        <p:style>
          <a:lnRef idx="3">
            <a:schemeClr val="lt1"/>
          </a:lnRef>
          <a:fillRef idx="1">
            <a:schemeClr val="dk1"/>
          </a:fillRef>
          <a:effectRef idx="1">
            <a:schemeClr val="dk1"/>
          </a:effectRef>
          <a:fontRef idx="minor">
            <a:schemeClr val="lt1"/>
          </a:fontRef>
        </p:style>
        <p:txBody>
          <a:bodyPr vert="horz" lIns="146304" tIns="91440" rtlCol="0" anchor="ctr">
            <a:normAutofit/>
          </a:bodyPr>
          <a:lstStyle/>
          <a:p>
            <a:pPr marL="0"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400" b="1" i="0" u="none" strike="noStrike" kern="1200" cap="all" spc="0" normalizeH="0" baseline="0" noProof="0" dirty="0">
                <a:ln>
                  <a:noFill/>
                </a:ln>
                <a:solidFill>
                  <a:schemeClr val="lt1"/>
                </a:solidFill>
                <a:effectLst/>
                <a:uLnTx/>
                <a:uFillTx/>
                <a:latin typeface="Aharoni" pitchFamily="2" charset="-79"/>
                <a:cs typeface="Aharoni" pitchFamily="2" charset="-79"/>
              </a:rPr>
              <a:t>Gender</a:t>
            </a:r>
          </a:p>
        </p:txBody>
      </p:sp>
      <p:sp>
        <p:nvSpPr>
          <p:cNvPr id="14" name="Content Placeholder 8"/>
          <p:cNvSpPr txBox="1">
            <a:spLocks/>
          </p:cNvSpPr>
          <p:nvPr/>
        </p:nvSpPr>
        <p:spPr>
          <a:xfrm>
            <a:off x="455613" y="5149408"/>
            <a:ext cx="4041775" cy="903288"/>
          </a:xfrm>
          <a:prstGeom prst="rect">
            <a:avLst/>
          </a:prstGeom>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kumimoji="0" lang="en-US" sz="2400" b="0" i="0" u="none" strike="noStrike" kern="1200" cap="none" spc="0" normalizeH="0" baseline="0" noProof="0" dirty="0">
                <a:ln>
                  <a:noFill/>
                </a:ln>
                <a:solidFill>
                  <a:schemeClr val="dk1"/>
                </a:solidFill>
                <a:effectLst/>
                <a:uLnTx/>
                <a:uFillTx/>
                <a:latin typeface="+mn-lt"/>
                <a:ea typeface="+mn-ea"/>
                <a:cs typeface="+mn-cs"/>
              </a:rPr>
              <a:t>Male~55%</a:t>
            </a:r>
          </a:p>
          <a:p>
            <a:pPr marL="438912" marR="0" lvl="0" indent="-320040" algn="ctr" defTabSz="914400" rtl="0" eaLnBrk="1" fontAlgn="auto" latinLnBrk="0" hangingPunct="1">
              <a:lnSpc>
                <a:spcPct val="100000"/>
              </a:lnSpc>
              <a:spcBef>
                <a:spcPts val="0"/>
              </a:spcBef>
              <a:spcAft>
                <a:spcPts val="0"/>
              </a:spcAft>
              <a:buClr>
                <a:schemeClr val="accent1"/>
              </a:buClr>
              <a:buSzPct val="80000"/>
              <a:tabLst/>
              <a:defRPr/>
            </a:pPr>
            <a:r>
              <a:rPr lang="en-US" sz="2400" dirty="0"/>
              <a:t>Female~45%</a:t>
            </a: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3269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331648"/>
            <a:ext cx="7543800" cy="1450757"/>
          </a:xfrm>
        </p:spPr>
        <p:txBody>
          <a:bodyPr>
            <a:normAutofit/>
          </a:bodyPr>
          <a:lstStyle/>
          <a:p>
            <a:r>
              <a:rPr lang="en-US" sz="6000" i="1" dirty="0">
                <a:solidFill>
                  <a:schemeClr val="accent2"/>
                </a:solidFill>
                <a:latin typeface="Times New Roman" panose="02020603050405020304" pitchFamily="18" charset="0"/>
                <a:cs typeface="Times New Roman" panose="02020603050405020304" pitchFamily="18" charset="0"/>
              </a:rPr>
              <a:t>DPI Services</a:t>
            </a:r>
          </a:p>
        </p:txBody>
      </p:sp>
      <p:sp>
        <p:nvSpPr>
          <p:cNvPr id="3" name="Content Placeholder 2"/>
          <p:cNvSpPr>
            <a:spLocks noGrp="1"/>
          </p:cNvSpPr>
          <p:nvPr>
            <p:ph idx="1"/>
          </p:nvPr>
        </p:nvSpPr>
        <p:spPr>
          <a:xfrm>
            <a:off x="457200" y="1845734"/>
            <a:ext cx="8381999" cy="4023360"/>
          </a:xfrm>
        </p:spPr>
        <p:txBody>
          <a:bodyPr>
            <a:normAutofit fontScale="92500" lnSpcReduction="20000"/>
          </a:bodyPr>
          <a:lstStyle/>
          <a:p>
            <a:pPr marL="201168" lvl="1" indent="0">
              <a:buNone/>
            </a:pPr>
            <a:r>
              <a:rPr lang="en-US" sz="3800" dirty="0">
                <a:latin typeface="Times New Roman" panose="02020603050405020304" pitchFamily="18" charset="0"/>
                <a:cs typeface="Times New Roman" panose="02020603050405020304" pitchFamily="18" charset="0"/>
              </a:rPr>
              <a:t>Day Services since 1993</a:t>
            </a:r>
          </a:p>
          <a:p>
            <a:pPr marL="201168" lvl="1" indent="0">
              <a:buNone/>
            </a:pPr>
            <a:endParaRPr lang="en-US" sz="3800"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Kansas City~1993</a:t>
            </a:r>
          </a:p>
          <a:p>
            <a:pPr lvl="1"/>
            <a:r>
              <a:rPr lang="en-US" sz="4000" dirty="0">
                <a:latin typeface="Times New Roman" panose="02020603050405020304" pitchFamily="18" charset="0"/>
                <a:cs typeface="Times New Roman" panose="02020603050405020304" pitchFamily="18" charset="0"/>
              </a:rPr>
              <a:t>Independence~2002</a:t>
            </a:r>
          </a:p>
          <a:p>
            <a:pPr lvl="1"/>
            <a:r>
              <a:rPr lang="en-US" sz="4000" dirty="0">
                <a:latin typeface="Times New Roman" panose="02020603050405020304" pitchFamily="18" charset="0"/>
                <a:cs typeface="Times New Roman" panose="02020603050405020304" pitchFamily="18" charset="0"/>
              </a:rPr>
              <a:t>Lee’s Summit ~2012</a:t>
            </a:r>
          </a:p>
          <a:p>
            <a:endParaRPr lang="en-US" sz="4000" dirty="0">
              <a:latin typeface="Times New Roman" panose="02020603050405020304" pitchFamily="18" charset="0"/>
              <a:cs typeface="Times New Roman" panose="02020603050405020304" pitchFamily="18" charset="0"/>
            </a:endParaRPr>
          </a:p>
          <a:p>
            <a:r>
              <a:rPr lang="en-US" sz="3500" dirty="0">
                <a:latin typeface="Times New Roman" panose="02020603050405020304" pitchFamily="18" charset="0"/>
                <a:cs typeface="Times New Roman" panose="02020603050405020304" pitchFamily="18" charset="0"/>
              </a:rPr>
              <a:t>Employment Connections Division since 2012</a:t>
            </a: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6324600" y="286604"/>
            <a:ext cx="2343150" cy="4513996"/>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990600"/>
          </a:xfrm>
        </p:spPr>
        <p:txBody>
          <a:bodyPr>
            <a:normAutofit fontScale="90000"/>
          </a:bodyPr>
          <a:lstStyle/>
          <a:p>
            <a:pPr algn="ctr"/>
            <a:r>
              <a:rPr lang="en-US" b="1" i="1" dirty="0">
                <a:solidFill>
                  <a:schemeClr val="accent1"/>
                </a:solidFill>
                <a:latin typeface="Century Schoolbook" panose="02040604050505020304" pitchFamily="18" charset="0"/>
              </a:rPr>
              <a:t>DPI Employment Connections</a:t>
            </a:r>
          </a:p>
        </p:txBody>
      </p:sp>
      <p:sp>
        <p:nvSpPr>
          <p:cNvPr id="3" name="Content Placeholder 2"/>
          <p:cNvSpPr>
            <a:spLocks noGrp="1"/>
          </p:cNvSpPr>
          <p:nvPr>
            <p:ph idx="1"/>
          </p:nvPr>
        </p:nvSpPr>
        <p:spPr>
          <a:xfrm>
            <a:off x="609599" y="1447800"/>
            <a:ext cx="6347714" cy="4593563"/>
          </a:xfrm>
        </p:spPr>
        <p:txBody>
          <a:bodyPr/>
          <a:lstStyle/>
          <a:p>
            <a:r>
              <a:rPr lang="en-US" dirty="0">
                <a:latin typeface="Times New Roman" panose="02020603050405020304" pitchFamily="18" charset="0"/>
                <a:cs typeface="Times New Roman" panose="02020603050405020304" pitchFamily="18" charset="0"/>
              </a:rPr>
              <a:t>DPI Employment Connections seeks employment opportunities uniquely suited to each person’s interest, abilities, and goals.  The process is person-centered and seeks to integrate all of the factors that determine job satisfaction.</a:t>
            </a:r>
          </a:p>
          <a:p>
            <a:r>
              <a:rPr lang="en-US" b="1" u="sng" dirty="0"/>
              <a:t>Number of people served</a:t>
            </a:r>
            <a:r>
              <a:rPr lang="en-US" dirty="0"/>
              <a:t>:  38</a:t>
            </a:r>
          </a:p>
          <a:p>
            <a:endParaRPr lang="en-US" dirty="0"/>
          </a:p>
          <a:p>
            <a:endParaRPr lang="en-US" dirty="0"/>
          </a:p>
        </p:txBody>
      </p:sp>
      <p:pic>
        <p:nvPicPr>
          <p:cNvPr id="5" name="Picture 4"/>
          <p:cNvPicPr>
            <a:picLocks noChangeAspect="1"/>
          </p:cNvPicPr>
          <p:nvPr/>
        </p:nvPicPr>
        <p:blipFill>
          <a:blip r:embed="rId3"/>
          <a:stretch>
            <a:fillRect/>
          </a:stretch>
        </p:blipFill>
        <p:spPr>
          <a:xfrm>
            <a:off x="914400" y="3124200"/>
            <a:ext cx="3333750" cy="319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i="1" dirty="0"/>
              <a:t>DPI Employment Connections Places of Employment in 2021</a:t>
            </a:r>
          </a:p>
        </p:txBody>
      </p:sp>
      <p:sp>
        <p:nvSpPr>
          <p:cNvPr id="4" name="Text Placeholder 3"/>
          <p:cNvSpPr>
            <a:spLocks noGrp="1"/>
          </p:cNvSpPr>
          <p:nvPr>
            <p:ph idx="1"/>
          </p:nvPr>
        </p:nvSpPr>
        <p:spPr>
          <a:xfrm>
            <a:off x="990600" y="1845734"/>
            <a:ext cx="7376160" cy="4402666"/>
          </a:xfrm>
        </p:spPr>
        <p:txBody>
          <a:bodyPr numCol="2">
            <a:normAutofit fontScale="70000" lnSpcReduction="20000"/>
          </a:bodyPr>
          <a:lstStyle/>
          <a:p>
            <a:pPr>
              <a:buFont typeface="Wingdings" panose="05000000000000000000" pitchFamily="2" charset="2"/>
              <a:buChar char="q"/>
            </a:pPr>
            <a:r>
              <a:rPr lang="en-US" sz="3800" dirty="0"/>
              <a:t>Summit Pet Care</a:t>
            </a:r>
          </a:p>
          <a:p>
            <a:pPr>
              <a:buFont typeface="Wingdings" panose="05000000000000000000" pitchFamily="2" charset="2"/>
              <a:buChar char="q"/>
            </a:pPr>
            <a:r>
              <a:rPr lang="en-US" sz="3800" dirty="0"/>
              <a:t>Taco Bell</a:t>
            </a:r>
          </a:p>
          <a:p>
            <a:pPr>
              <a:buFont typeface="Wingdings" panose="05000000000000000000" pitchFamily="2" charset="2"/>
              <a:buChar char="q"/>
            </a:pPr>
            <a:r>
              <a:rPr lang="en-US" sz="3800" dirty="0"/>
              <a:t>Chili’s</a:t>
            </a:r>
          </a:p>
          <a:p>
            <a:pPr>
              <a:buFont typeface="Wingdings" panose="05000000000000000000" pitchFamily="2" charset="2"/>
              <a:buChar char="q"/>
            </a:pPr>
            <a:r>
              <a:rPr lang="en-US" sz="3800" dirty="0"/>
              <a:t>Olive Garden</a:t>
            </a:r>
          </a:p>
          <a:p>
            <a:pPr>
              <a:buFont typeface="Wingdings" panose="05000000000000000000" pitchFamily="2" charset="2"/>
              <a:buChar char="q"/>
            </a:pPr>
            <a:r>
              <a:rPr lang="en-US" sz="3800" dirty="0" err="1"/>
              <a:t>Habenero’s</a:t>
            </a:r>
            <a:endParaRPr lang="en-US" sz="3800" dirty="0"/>
          </a:p>
          <a:p>
            <a:pPr>
              <a:buFont typeface="Wingdings" panose="05000000000000000000" pitchFamily="2" charset="2"/>
              <a:buChar char="q"/>
            </a:pPr>
            <a:r>
              <a:rPr lang="en-US" sz="3800" dirty="0" err="1"/>
              <a:t>Pizzabella</a:t>
            </a:r>
            <a:endParaRPr lang="en-US" sz="3800" dirty="0"/>
          </a:p>
          <a:p>
            <a:pPr>
              <a:buFont typeface="Wingdings" panose="05000000000000000000" pitchFamily="2" charset="2"/>
              <a:buChar char="q"/>
            </a:pPr>
            <a:r>
              <a:rPr lang="en-US" sz="3800" dirty="0"/>
              <a:t>Salon Ami</a:t>
            </a:r>
          </a:p>
          <a:p>
            <a:pPr>
              <a:buFont typeface="Wingdings" panose="05000000000000000000" pitchFamily="2" charset="2"/>
              <a:buChar char="q"/>
            </a:pPr>
            <a:r>
              <a:rPr lang="en-US" sz="3800" dirty="0"/>
              <a:t>Tuesday Morning</a:t>
            </a:r>
          </a:p>
          <a:p>
            <a:pPr marL="0" indent="0">
              <a:buNone/>
            </a:pPr>
            <a:endParaRPr lang="en-US" sz="3800" dirty="0"/>
          </a:p>
          <a:p>
            <a:pPr>
              <a:buFont typeface="Wingdings" panose="05000000000000000000" pitchFamily="2" charset="2"/>
              <a:buChar char="q"/>
            </a:pPr>
            <a:r>
              <a:rPr lang="en-US" sz="3800" dirty="0"/>
              <a:t>KFC</a:t>
            </a:r>
          </a:p>
          <a:p>
            <a:pPr>
              <a:buFont typeface="Wingdings" panose="05000000000000000000" pitchFamily="2" charset="2"/>
              <a:buChar char="q"/>
            </a:pPr>
            <a:r>
              <a:rPr lang="en-US" sz="3800" dirty="0"/>
              <a:t>Velocity</a:t>
            </a:r>
          </a:p>
          <a:p>
            <a:pPr>
              <a:buFont typeface="Wingdings" panose="05000000000000000000" pitchFamily="2" charset="2"/>
              <a:buChar char="q"/>
            </a:pPr>
            <a:r>
              <a:rPr lang="en-US" sz="3800" dirty="0"/>
              <a:t>Bed Bath and Beyond</a:t>
            </a:r>
          </a:p>
          <a:p>
            <a:pPr>
              <a:buFont typeface="Wingdings" panose="05000000000000000000" pitchFamily="2" charset="2"/>
              <a:buChar char="q"/>
            </a:pPr>
            <a:r>
              <a:rPr lang="en-US" sz="3800" dirty="0"/>
              <a:t>Laura’s Cleaning 4 U</a:t>
            </a:r>
          </a:p>
          <a:p>
            <a:pPr>
              <a:buFont typeface="Wingdings" panose="05000000000000000000" pitchFamily="2" charset="2"/>
              <a:buChar char="q"/>
            </a:pPr>
            <a:r>
              <a:rPr lang="en-US" sz="3800" dirty="0"/>
              <a:t>Wendy’s</a:t>
            </a:r>
          </a:p>
          <a:p>
            <a:pPr>
              <a:buFont typeface="Wingdings" panose="05000000000000000000" pitchFamily="2" charset="2"/>
              <a:buChar char="q"/>
            </a:pPr>
            <a:r>
              <a:rPr lang="en-US" sz="3800" dirty="0"/>
              <a:t>Steak N Shake</a:t>
            </a:r>
          </a:p>
          <a:p>
            <a:pPr>
              <a:buFont typeface="Wingdings" panose="05000000000000000000" pitchFamily="2" charset="2"/>
              <a:buChar char="q"/>
            </a:pPr>
            <a:r>
              <a:rPr lang="en-US" sz="3800" dirty="0"/>
              <a:t>Weed Man</a:t>
            </a:r>
          </a:p>
          <a:p>
            <a:pPr>
              <a:buFont typeface="Wingdings" panose="05000000000000000000" pitchFamily="2" charset="2"/>
              <a:buChar char="q"/>
            </a:pPr>
            <a:r>
              <a:rPr lang="en-US" sz="3800" dirty="0"/>
              <a:t>Dollar Tree</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39738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51F48-A481-430E-A408-69B5B99A7023}"/>
              </a:ext>
            </a:extLst>
          </p:cNvPr>
          <p:cNvSpPr>
            <a:spLocks noGrp="1"/>
          </p:cNvSpPr>
          <p:nvPr>
            <p:ph type="title"/>
          </p:nvPr>
        </p:nvSpPr>
        <p:spPr/>
        <p:txBody>
          <a:bodyPr/>
          <a:lstStyle/>
          <a:p>
            <a:r>
              <a:rPr lang="en-US" dirty="0"/>
              <a:t>The Mission of DPI Employment Connections </a:t>
            </a:r>
          </a:p>
        </p:txBody>
      </p:sp>
      <p:sp>
        <p:nvSpPr>
          <p:cNvPr id="5" name="Content Placeholder 4">
            <a:extLst>
              <a:ext uri="{FF2B5EF4-FFF2-40B4-BE49-F238E27FC236}">
                <a16:creationId xmlns:a16="http://schemas.microsoft.com/office/drawing/2014/main" id="{A68F1FBC-ED0A-4C13-A68C-1264D80F1DFB}"/>
              </a:ext>
            </a:extLst>
          </p:cNvPr>
          <p:cNvSpPr>
            <a:spLocks noGrp="1"/>
          </p:cNvSpPr>
          <p:nvPr>
            <p:ph sz="half" idx="1"/>
          </p:nvPr>
        </p:nvSpPr>
        <p:spPr/>
        <p:txBody>
          <a:bodyPr>
            <a:normAutofit lnSpcReduction="10000"/>
          </a:bodyPr>
          <a:lstStyle/>
          <a:p>
            <a:pPr marL="0" indent="0">
              <a:buNone/>
            </a:pPr>
            <a:r>
              <a:rPr lang="en-US" dirty="0"/>
              <a:t>DPI Employment Connection’s mission is to seek meaningful employment for those with the desire to work.</a:t>
            </a:r>
          </a:p>
          <a:p>
            <a:pPr marL="0" indent="0">
              <a:buNone/>
            </a:pPr>
            <a:endParaRPr lang="en-US" dirty="0"/>
          </a:p>
          <a:p>
            <a:pPr marL="0" indent="0">
              <a:buNone/>
            </a:pPr>
            <a:r>
              <a:rPr lang="en-US" dirty="0"/>
              <a:t>Vision Statement:  DPI Employment Connections is to seek employment opportunities uniquely suited to each person’s interest, abilities, and goals.</a:t>
            </a:r>
          </a:p>
        </p:txBody>
      </p:sp>
      <p:pic>
        <p:nvPicPr>
          <p:cNvPr id="13" name="Content Placeholder 12">
            <a:extLst>
              <a:ext uri="{FF2B5EF4-FFF2-40B4-BE49-F238E27FC236}">
                <a16:creationId xmlns:a16="http://schemas.microsoft.com/office/drawing/2014/main" id="{38B80197-B14E-4C90-8C37-822254F662A5}"/>
              </a:ext>
            </a:extLst>
          </p:cNvPr>
          <p:cNvPicPr>
            <a:picLocks noGrp="1" noChangeAspect="1"/>
          </p:cNvPicPr>
          <p:nvPr>
            <p:ph sz="half" idx="2"/>
          </p:nvPr>
        </p:nvPicPr>
        <p:blipFill>
          <a:blip r:embed="rId2"/>
          <a:stretch>
            <a:fillRect/>
          </a:stretch>
        </p:blipFill>
        <p:spPr>
          <a:xfrm>
            <a:off x="3886200" y="2286000"/>
            <a:ext cx="3276600" cy="3200400"/>
          </a:xfrm>
          <a:prstGeom prst="rect">
            <a:avLst/>
          </a:prstGeom>
        </p:spPr>
      </p:pic>
    </p:spTree>
    <p:extLst>
      <p:ext uri="{BB962C8B-B14F-4D97-AF65-F5344CB8AC3E}">
        <p14:creationId xmlns:p14="http://schemas.microsoft.com/office/powerpoint/2010/main" val="263744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Day Se</a:t>
            </a:r>
            <a:r>
              <a:rPr lang="en-US" dirty="0"/>
              <a:t>rvices</a:t>
            </a:r>
          </a:p>
        </p:txBody>
      </p:sp>
      <p:sp>
        <p:nvSpPr>
          <p:cNvPr id="3" name="Content Placeholder 2"/>
          <p:cNvSpPr>
            <a:spLocks noGrp="1"/>
          </p:cNvSpPr>
          <p:nvPr>
            <p:ph idx="1"/>
          </p:nvPr>
        </p:nvSpPr>
        <p:spPr>
          <a:xfrm>
            <a:off x="822960" y="1845734"/>
            <a:ext cx="4623336" cy="4250266"/>
          </a:xfrm>
        </p:spPr>
        <p:txBody>
          <a:bodyPr>
            <a:normAutofit fontScale="92500" lnSpcReduction="10000"/>
          </a:bodyPr>
          <a:lstStyle/>
          <a:p>
            <a:pPr marL="0" indent="0">
              <a:spcBef>
                <a:spcPts val="0"/>
              </a:spcBef>
              <a:spcAft>
                <a:spcPts val="0"/>
              </a:spcAft>
              <a:buNone/>
            </a:pPr>
            <a:r>
              <a:rPr lang="en-US" dirty="0">
                <a:latin typeface="Times New Roman" panose="02020603050405020304" pitchFamily="18" charset="0"/>
                <a:cs typeface="Times New Roman" panose="02020603050405020304" pitchFamily="18" charset="0"/>
              </a:rPr>
              <a:t>DPI provides individualized services to adults having developmental disabilities at our three area locations:</a:t>
            </a:r>
          </a:p>
          <a:p>
            <a:pPr marL="0" indent="0">
              <a:spcBef>
                <a:spcPts val="0"/>
              </a:spcBef>
              <a:spcAft>
                <a:spcPts val="0"/>
              </a:spcAft>
              <a:buNone/>
            </a:pPr>
            <a:endParaRPr lang="en-US"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dirty="0">
                <a:latin typeface="Times New Roman" panose="02020603050405020304" pitchFamily="18" charset="0"/>
                <a:cs typeface="Times New Roman" panose="02020603050405020304" pitchFamily="18" charset="0"/>
              </a:rPr>
              <a:t>1608A Prospect Avenue Kansas City, Missouri</a:t>
            </a:r>
          </a:p>
          <a:p>
            <a:pPr marL="0" indent="0">
              <a:spcBef>
                <a:spcPts val="0"/>
              </a:spcBef>
              <a:spcAft>
                <a:spcPts val="0"/>
              </a:spcAft>
              <a:buNone/>
            </a:pPr>
            <a:r>
              <a:rPr lang="en-US" dirty="0">
                <a:latin typeface="Times New Roman" panose="02020603050405020304" pitchFamily="18" charset="0"/>
                <a:cs typeface="Times New Roman" panose="02020603050405020304" pitchFamily="18" charset="0"/>
              </a:rPr>
              <a:t>120 West Walnut, Independence, Missouri</a:t>
            </a:r>
          </a:p>
          <a:p>
            <a:pPr marL="0" indent="0">
              <a:spcBef>
                <a:spcPts val="0"/>
              </a:spcBef>
              <a:spcAft>
                <a:spcPts val="0"/>
              </a:spcAft>
              <a:buNone/>
            </a:pPr>
            <a:r>
              <a:rPr lang="en-US" dirty="0">
                <a:latin typeface="Times New Roman" panose="02020603050405020304" pitchFamily="18" charset="0"/>
                <a:cs typeface="Times New Roman" panose="02020603050405020304" pitchFamily="18" charset="0"/>
              </a:rPr>
              <a:t>251 NW Executive Way,  Lee’s Summit, Missouri </a:t>
            </a:r>
          </a:p>
          <a:p>
            <a:pPr>
              <a:lnSpc>
                <a:spcPct val="100000"/>
              </a:lnSpc>
              <a:spcBef>
                <a:spcPts val="0"/>
              </a:spcBef>
              <a:spcAft>
                <a:spcPts val="0"/>
              </a:spcAft>
            </a:pPr>
            <a:endParaRPr lang="en-US" u="sng"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u="sng"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0"/>
              </a:spcAft>
              <a:buNone/>
            </a:pPr>
            <a:r>
              <a:rPr lang="en-US" dirty="0">
                <a:latin typeface="Times New Roman" panose="02020603050405020304" pitchFamily="18" charset="0"/>
                <a:cs typeface="Times New Roman" panose="02020603050405020304" pitchFamily="18" charset="0"/>
              </a:rPr>
              <a:t>Number of people served in 2021- 150 average through connections and pivoting services as needed during a pandemic</a:t>
            </a:r>
            <a:r>
              <a:rPr lang="en-US" b="1" dirty="0">
                <a:latin typeface="Times New Roman" panose="02020603050405020304" pitchFamily="18" charset="0"/>
                <a:cs typeface="Times New Roman" panose="02020603050405020304" pitchFamily="18" charset="0"/>
              </a:rPr>
              <a:t>.</a:t>
            </a:r>
          </a:p>
          <a:p>
            <a:pPr>
              <a:lnSpc>
                <a:spcPct val="100000"/>
              </a:lnSpc>
              <a:spcBef>
                <a:spcPts val="0"/>
              </a:spcBef>
              <a:spcAft>
                <a:spcPts val="0"/>
              </a:spcAft>
            </a:pPr>
            <a:endParaRPr lang="en-US" b="1"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June to December 2021 on site Day Services </a:t>
            </a:r>
          </a:p>
          <a:p>
            <a:pPr marL="0" indent="0">
              <a:lnSpc>
                <a:spcPct val="100000"/>
              </a:lnSpc>
              <a:spcBef>
                <a:spcPts val="0"/>
              </a:spcBef>
              <a:spcAft>
                <a:spcPts val="0"/>
              </a:spcAft>
              <a:buNone/>
            </a:pPr>
            <a:r>
              <a:rPr lang="en-US" i="1" dirty="0">
                <a:latin typeface="Times New Roman" panose="02020603050405020304" pitchFamily="18" charset="0"/>
                <a:cs typeface="Times New Roman" panose="02020603050405020304" pitchFamily="18" charset="0"/>
              </a:rPr>
              <a:t>                                    Kansas City:  23</a:t>
            </a:r>
          </a:p>
          <a:p>
            <a:pPr marL="0" indent="0">
              <a:lnSpc>
                <a:spcPct val="100000"/>
              </a:lnSpc>
              <a:spcBef>
                <a:spcPts val="0"/>
              </a:spcBef>
              <a:spcAft>
                <a:spcPts val="0"/>
              </a:spcAft>
              <a:buNone/>
            </a:pPr>
            <a:r>
              <a:rPr lang="en-US" i="1" dirty="0">
                <a:latin typeface="Times New Roman" panose="02020603050405020304" pitchFamily="18" charset="0"/>
                <a:cs typeface="Times New Roman" panose="02020603050405020304" pitchFamily="18" charset="0"/>
              </a:rPr>
              <a:t>                                    Independence: 25</a:t>
            </a:r>
          </a:p>
          <a:p>
            <a:pPr marL="0" indent="0">
              <a:lnSpc>
                <a:spcPct val="100000"/>
              </a:lnSpc>
              <a:spcBef>
                <a:spcPts val="0"/>
              </a:spcBef>
              <a:spcAft>
                <a:spcPts val="0"/>
              </a:spcAft>
              <a:buNone/>
            </a:pPr>
            <a:r>
              <a:rPr lang="en-US" i="1" dirty="0">
                <a:latin typeface="Times New Roman" panose="02020603050405020304" pitchFamily="18" charset="0"/>
                <a:cs typeface="Times New Roman" panose="02020603050405020304" pitchFamily="18" charset="0"/>
              </a:rPr>
              <a:t>                                    Lee’s Summit: 24</a:t>
            </a:r>
          </a:p>
        </p:txBody>
      </p:sp>
      <p:pic>
        <p:nvPicPr>
          <p:cNvPr id="4" name="Picture 3" descr="cid:IMG_43831.jpg"/>
          <p:cNvPicPr/>
          <p:nvPr/>
        </p:nvPicPr>
        <p:blipFill rotWithShape="1">
          <a:blip r:embed="rId3" r:link="rId4" cstate="email">
            <a:extLst>
              <a:ext uri="{28A0092B-C50C-407E-A947-70E740481C1C}">
                <a14:useLocalDpi xmlns:a14="http://schemas.microsoft.com/office/drawing/2010/main"/>
              </a:ext>
            </a:extLst>
          </a:blip>
          <a:srcRect/>
          <a:stretch>
            <a:fillRect/>
          </a:stretch>
        </p:blipFill>
        <p:spPr bwMode="auto">
          <a:xfrm>
            <a:off x="5715000" y="302014"/>
            <a:ext cx="3120189" cy="3736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0625" y="4222757"/>
            <a:ext cx="2928938" cy="1877524"/>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4241</TotalTime>
  <Words>1940</Words>
  <Application>Microsoft Macintosh PowerPoint</Application>
  <PresentationFormat>On-screen Show (4:3)</PresentationFormat>
  <Paragraphs>247</Paragraphs>
  <Slides>33</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Aharoni</vt:lpstr>
      <vt:lpstr>Arial</vt:lpstr>
      <vt:lpstr>Bookman Old Style</vt:lpstr>
      <vt:lpstr>Calibri</vt:lpstr>
      <vt:lpstr>Californian FB</vt:lpstr>
      <vt:lpstr>Century Schoolbook</vt:lpstr>
      <vt:lpstr>Edwardian Script ITC</vt:lpstr>
      <vt:lpstr>Garamond</vt:lpstr>
      <vt:lpstr>Khmer UI</vt:lpstr>
      <vt:lpstr>Times New Roman</vt:lpstr>
      <vt:lpstr>Trebuchet MS</vt:lpstr>
      <vt:lpstr>Wingdings</vt:lpstr>
      <vt:lpstr>Wingdings 2</vt:lpstr>
      <vt:lpstr>Wingdings 3</vt:lpstr>
      <vt:lpstr>Facet</vt:lpstr>
      <vt:lpstr>PowerPoint Presentation</vt:lpstr>
      <vt:lpstr>PowerPoint Presentation</vt:lpstr>
      <vt:lpstr>PowerPoint Presentation</vt:lpstr>
      <vt:lpstr>Demographic Data</vt:lpstr>
      <vt:lpstr>DPI Services</vt:lpstr>
      <vt:lpstr>DPI Employment Connections</vt:lpstr>
      <vt:lpstr>DPI Employment Connections Places of Employment in 2021</vt:lpstr>
      <vt:lpstr>The Mission of DPI Employment Connections </vt:lpstr>
      <vt:lpstr>Day Services</vt:lpstr>
      <vt:lpstr>PowerPoint Presentation</vt:lpstr>
      <vt:lpstr>Accreditation and Honors </vt:lpstr>
      <vt:lpstr>Community Support - Kindness</vt:lpstr>
      <vt:lpstr>Here are a few comments from our latest CARF survey report…</vt:lpstr>
      <vt:lpstr>Financial Highlights 2021</vt:lpstr>
      <vt:lpstr>Sustainability through Challenging Times with Support</vt:lpstr>
      <vt:lpstr>Programming Highlights and  Covid 19 Response  </vt:lpstr>
      <vt:lpstr>PowerPoint Presentation</vt:lpstr>
      <vt:lpstr>Culture of Gentleness</vt:lpstr>
      <vt:lpstr>Increase Access to Service Program Model Health and Wellness </vt:lpstr>
      <vt:lpstr>PowerPoint Presentation</vt:lpstr>
      <vt:lpstr>Through Holistic Programming,  personal success comes in many ways.</vt:lpstr>
      <vt:lpstr>DPI seeks to ensure Missouri Quality Outcomes </vt:lpstr>
      <vt:lpstr>PowerPoint Presentation</vt:lpstr>
      <vt:lpstr>Thank You</vt:lpstr>
      <vt:lpstr>PowerPoint Presentation</vt:lpstr>
      <vt:lpstr>   Staff Trainings</vt:lpstr>
      <vt:lpstr>DPI’s Advocacy </vt:lpstr>
      <vt:lpstr>PowerPoint Presentation</vt:lpstr>
      <vt:lpstr>Strategic Planning-Being Responsive</vt:lpstr>
      <vt:lpstr>Goals for the Future </vt:lpstr>
      <vt:lpstr>PowerPoint Presentation</vt:lpstr>
      <vt:lpstr>Developing Potential, Inc.</vt:lpstr>
      <vt:lpstr>Thank you for your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Potential, Inc.</dc:title>
  <dc:creator>Kari</dc:creator>
  <cp:lastModifiedBy>Kim Messer</cp:lastModifiedBy>
  <cp:revision>122</cp:revision>
  <cp:lastPrinted>2022-11-27T04:38:42Z</cp:lastPrinted>
  <dcterms:created xsi:type="dcterms:W3CDTF">2012-09-18T19:06:33Z</dcterms:created>
  <dcterms:modified xsi:type="dcterms:W3CDTF">2022-11-27T04:39:20Z</dcterms:modified>
</cp:coreProperties>
</file>